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313" r:id="rId5"/>
    <p:sldId id="336" r:id="rId6"/>
    <p:sldId id="314" r:id="rId7"/>
    <p:sldId id="338" r:id="rId8"/>
    <p:sldId id="321" r:id="rId9"/>
    <p:sldId id="315" r:id="rId10"/>
    <p:sldId id="316" r:id="rId11"/>
    <p:sldId id="317" r:id="rId12"/>
    <p:sldId id="323" r:id="rId13"/>
    <p:sldId id="318" r:id="rId14"/>
    <p:sldId id="319" r:id="rId15"/>
    <p:sldId id="320" r:id="rId16"/>
    <p:sldId id="322" r:id="rId17"/>
    <p:sldId id="324" r:id="rId18"/>
    <p:sldId id="339" r:id="rId19"/>
    <p:sldId id="328" r:id="rId20"/>
    <p:sldId id="330" r:id="rId21"/>
    <p:sldId id="333" r:id="rId22"/>
    <p:sldId id="279" r:id="rId23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 Švec" initials="M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31" d="100"/>
          <a:sy n="131" d="100"/>
        </p:scale>
        <p:origin x="1050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EF53-C33A-4C0C-8255-BB36BA2A1695}" type="datetimeFigureOut">
              <a:rPr lang="cs-CZ" smtClean="0"/>
              <a:pPr/>
              <a:t>21.4.2016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B0B5A-4393-4AB7-B3DF-4CC9A91DD4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9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B52D-4DE5-4698-9230-486E80A0C11B}" type="datetimeFigureOut">
              <a:rPr lang="cs-CZ" smtClean="0"/>
              <a:pPr/>
              <a:t>21.4.2016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D5A9-5559-418F-A9B6-0F9A5A9B8E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9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1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smtClean="0">
                <a:solidFill>
                  <a:srgbClr val="FF0000"/>
                </a:solidFill>
              </a:rPr>
              <a:t>* Náklady </a:t>
            </a:r>
            <a:r>
              <a:rPr lang="cs-CZ" baseline="0" dirty="0" smtClean="0">
                <a:solidFill>
                  <a:srgbClr val="FF0000"/>
                </a:solidFill>
              </a:rPr>
              <a:t>celkem bez odměn výboru.</a:t>
            </a:r>
            <a:endParaRPr lang="cs-CZ" baseline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2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0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/>
          <a:lstStyle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9B311E12-023F-4F05-B0C2-E50A84F5BBA9}" type="datetimeFigureOut">
              <a:rPr lang="cs-CZ" smtClean="0"/>
              <a:pPr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0FD1DED-1C98-4E66-8AC2-62B3CD6895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/>
          <a:lstStyle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667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3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672417"/>
            <a:ext cx="7019056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2422261"/>
            <a:ext cx="7019056" cy="12273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18755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5656" y="1333500"/>
            <a:ext cx="3456384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333500"/>
            <a:ext cx="3538736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430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279261"/>
            <a:ext cx="345638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75656" y="1812396"/>
            <a:ext cx="345638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1279261"/>
            <a:ext cx="3538737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812396"/>
            <a:ext cx="3538737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10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1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73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27542"/>
            <a:ext cx="2448272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27542"/>
            <a:ext cx="4546848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47664" y="1195917"/>
            <a:ext cx="244827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9640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253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67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9B311E12-023F-4F05-B0C2-E50A84F5BBA9}" type="datetimeFigureOut">
              <a:rPr lang="cs-CZ" smtClean="0"/>
              <a:pPr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0FD1DED-1C98-4E66-8AC2-62B3CD6895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84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672417"/>
            <a:ext cx="7019056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2422261"/>
            <a:ext cx="7019056" cy="12273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5656" y="1333500"/>
            <a:ext cx="3456384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333500"/>
            <a:ext cx="3538736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279261"/>
            <a:ext cx="345638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75656" y="1812396"/>
            <a:ext cx="345638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1279261"/>
            <a:ext cx="3538737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812396"/>
            <a:ext cx="3538737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27542"/>
            <a:ext cx="2448272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27542"/>
            <a:ext cx="4546848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47664" y="1195917"/>
            <a:ext cx="244827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5656" y="228865"/>
            <a:ext cx="721114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333500"/>
            <a:ext cx="7211144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28865"/>
            <a:ext cx="1208665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5656" y="228865"/>
            <a:ext cx="721114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333500"/>
            <a:ext cx="7211144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PowerPoint_Presentation1.ppt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cs-CZ" dirty="0" smtClean="0"/>
              <a:t>4. Shromáždění SVJ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20. dubna 201</a:t>
            </a:r>
            <a:r>
              <a:rPr lang="cs-CZ" dirty="0"/>
              <a:t>6</a:t>
            </a:r>
            <a:endParaRPr lang="cs-CZ" dirty="0" smtClean="0"/>
          </a:p>
          <a:p>
            <a:r>
              <a:rPr lang="cs-CZ" dirty="0" smtClean="0"/>
              <a:t>19:00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08104" y="193204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Společenství pro dům č. p. 920</a:t>
            </a:r>
          </a:p>
          <a:p>
            <a:pPr algn="r"/>
            <a:r>
              <a:rPr lang="cs-CZ" sz="1400" dirty="0" smtClean="0"/>
              <a:t>Hakenova 920 / 1</a:t>
            </a:r>
          </a:p>
          <a:p>
            <a:pPr algn="r"/>
            <a:r>
              <a:rPr lang="cs-CZ" sz="1400" dirty="0" smtClean="0"/>
              <a:t>196 00 Praha 9 - Čakovice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Různé a diskuze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Způsob rozúčtování služeb (11. 12. 2013):</a:t>
            </a:r>
            <a:endParaRPr lang="cs-CZ" sz="1400" dirty="0"/>
          </a:p>
          <a:p>
            <a:r>
              <a:rPr lang="cs-CZ" sz="1400" dirty="0"/>
              <a:t>„Shromáždění SVJ schvaluje s okamžitou platností následující způsob rozúčtování cen služeb na jednotlivé </a:t>
            </a:r>
            <a:r>
              <a:rPr lang="cs-CZ" sz="1400" dirty="0" smtClean="0"/>
              <a:t>vlastníky: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Pro </a:t>
            </a:r>
            <a:r>
              <a:rPr lang="cs-CZ" sz="1400" dirty="0"/>
              <a:t>veškeré služby, které SVJ </a:t>
            </a:r>
            <a:r>
              <a:rPr lang="cs-CZ" sz="1400" dirty="0" err="1" smtClean="0"/>
              <a:t>rozúčtovává</a:t>
            </a:r>
            <a:r>
              <a:rPr lang="cs-CZ" sz="1400" dirty="0" smtClean="0"/>
              <a:t>, </a:t>
            </a:r>
            <a:r>
              <a:rPr lang="cs-CZ" sz="1400" dirty="0"/>
              <a:t>či v budoucnu bude </a:t>
            </a:r>
            <a:r>
              <a:rPr lang="cs-CZ" sz="1400" dirty="0" err="1" smtClean="0"/>
              <a:t>rozúčtovávat</a:t>
            </a:r>
            <a:r>
              <a:rPr lang="cs-CZ" sz="1400" dirty="0" smtClean="0"/>
              <a:t>, </a:t>
            </a:r>
            <a:r>
              <a:rPr lang="cs-CZ" sz="1400" dirty="0"/>
              <a:t>vlastníkům jednotek, je rozhodným kritériem pro rozúčtování velikost podílu vlastníka na společných částech, tj. plocha jednotky. Toto ustanovení se použije vždy, pokud nebude rozhodnutím </a:t>
            </a:r>
            <a:r>
              <a:rPr lang="cs-CZ" sz="1400" dirty="0" smtClean="0"/>
              <a:t>Shromáždění </a:t>
            </a:r>
            <a:r>
              <a:rPr lang="cs-CZ" sz="1400" dirty="0"/>
              <a:t>určeno </a:t>
            </a:r>
            <a:r>
              <a:rPr lang="cs-CZ" sz="1400" dirty="0" smtClean="0"/>
              <a:t>jinak.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Shromáždění </a:t>
            </a:r>
            <a:r>
              <a:rPr lang="cs-CZ" sz="1400" dirty="0"/>
              <a:t>SVJ dále určuje, že</a:t>
            </a:r>
            <a:r>
              <a:rPr lang="cs-CZ" sz="1400" dirty="0" smtClean="0"/>
              <a:t>:</a:t>
            </a:r>
            <a:br>
              <a:rPr lang="cs-CZ" sz="1400" dirty="0" smtClean="0"/>
            </a:br>
            <a:r>
              <a:rPr lang="cs-CZ" sz="1400" dirty="0" smtClean="0"/>
              <a:t>- </a:t>
            </a:r>
            <a:r>
              <a:rPr lang="cs-CZ" sz="1400" dirty="0"/>
              <a:t>rozúčtování nákladů na správu jednotek a nákladů na odměny orgánů SVJ bude ve stejné výši pro každou jednotku, tj. bez ohledu na spoluvlastnický podíl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r>
              <a:rPr lang="cs-CZ" sz="1400" dirty="0" smtClean="0"/>
              <a:t>- </a:t>
            </a:r>
            <a:r>
              <a:rPr lang="cs-CZ" sz="1400" dirty="0"/>
              <a:t>rozúčtování nákladů na ohřev vody se řídí příslušnými právními předpisy a Shromáždění určuje velikost základní složky na 30% a spotřební složky na 70</a:t>
            </a:r>
            <a:r>
              <a:rPr lang="cs-CZ" sz="1400" dirty="0" smtClean="0"/>
              <a:t>%.</a:t>
            </a:r>
            <a:br>
              <a:rPr lang="cs-CZ" sz="1400" dirty="0" smtClean="0"/>
            </a:br>
            <a:r>
              <a:rPr lang="cs-CZ" sz="1400" dirty="0" smtClean="0"/>
              <a:t>- </a:t>
            </a:r>
            <a:r>
              <a:rPr lang="cs-CZ" sz="1400" dirty="0"/>
              <a:t>rozúčtování nákladů na teplo se řídí příslušnými právními předpisy a Shromáždění určuje velikost základní složky na 40% a spotřební složky na 60%.“</a:t>
            </a:r>
          </a:p>
          <a:p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5650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r>
              <a:rPr lang="cs-CZ" sz="1400" b="1" dirty="0"/>
              <a:t>Možnosti uložení peněz SVJ (24. 4. 2013):</a:t>
            </a:r>
          </a:p>
          <a:p>
            <a:r>
              <a:rPr lang="cs-CZ" sz="1400" dirty="0"/>
              <a:t>„Shromáždění SVJ schvaluje ukládání volných prostředků následujícími způsoby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cs-CZ" sz="1400" dirty="0"/>
              <a:t>Na účtech bankovních institucí s povolením činnosti v ČR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cs-CZ" sz="1400" dirty="0"/>
              <a:t>Na účtech družstevních záložen s povolením činnosti v ČR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cs-CZ" sz="1400" dirty="0"/>
              <a:t>Ve státních dluhopisech České republiky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cs-CZ" sz="1400" dirty="0"/>
              <a:t>Výbor je povinen učinit kroky k zajištění dostupnosti prostředků s ohledem na jejich přepokládanou potřebu.“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983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Odměny výboru – způsob vyplácení (18. 4. 2012):</a:t>
            </a:r>
            <a:endParaRPr lang="cs-CZ" sz="1400" dirty="0"/>
          </a:p>
          <a:p>
            <a:r>
              <a:rPr lang="cs-CZ" sz="1400" dirty="0"/>
              <a:t>„Výbor je v kalendářním roce oprávněn odsouhlasit proplacení faktur či dohod o provedení činnosti s členem výboru nebo osobou žijící s členem výboru ve společně domácnosti v souhrnné roční výši maximálně do výše prostředků schválených Shromážděním na odměny výboru v daném roce.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Odměny výboru si smí výbor nechat proplatit jen v takové výši, aby v součtu s ostatními výdaji proplacenými z takto vybraných záloh nepřesáhly stanovené zálohy.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V kalendářním roce, ve kterém ještě neproběhlo Shromáždění, je výbor oprávněn v každém kalendářním měsíci použít prostředky pouze do výše 1/12 schválených záloh předchozího kalendářního roku.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Případně navýšení prostředků na tyto účely je ve výhradní pravomoci Shromáždění.“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1003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Fond dlouhodobých záloh na měřiče energií (18. 4. 2012):</a:t>
            </a:r>
            <a:endParaRPr lang="cs-CZ" sz="1400" dirty="0"/>
          </a:p>
          <a:p>
            <a:r>
              <a:rPr lang="cs-CZ" sz="1400" dirty="0"/>
              <a:t>„Od příštího předpisu záloh bude zaveden druhý fond dlouhodobých záloh určený výhradně na průběžné financování pravidelných výměn vodoměrů a kalorimetrů.</a:t>
            </a:r>
            <a:br>
              <a:rPr lang="cs-CZ" sz="1400" dirty="0"/>
            </a:br>
            <a:r>
              <a:rPr lang="cs-CZ" sz="1400" dirty="0"/>
              <a:t>Výši příspěvků do tohoto fondu určuje Výbor SVJ dle svého uvážení tak, aby v době následující výměny obsahoval fond odpovídající množství prostředků na její provedení.</a:t>
            </a:r>
            <a:br>
              <a:rPr lang="cs-CZ" sz="1400" dirty="0"/>
            </a:br>
            <a:r>
              <a:rPr lang="cs-CZ" sz="1400" dirty="0"/>
              <a:t>Zálohy budou určovány na základě reálných nákladů na výměnu přístrojů v dané jednotce.“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b="1" dirty="0"/>
              <a:t>Interval výměn měřičů energií (20. 4. 2011):</a:t>
            </a:r>
            <a:endParaRPr lang="cs-CZ" sz="1400" dirty="0"/>
          </a:p>
          <a:p>
            <a:r>
              <a:rPr lang="cs-CZ" sz="1400" dirty="0"/>
              <a:t>„Shromáždění SVJ souhlasí se zkrácením intervalu výměn vodoměrů na studenou vodu tak, aby výměna probíhala vždy společně s výměnou kalorimetrů a vodoměrů teplé užitkové vody.“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9132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Správa přilehlých pozemků (20. 4. 2011):</a:t>
            </a:r>
            <a:endParaRPr lang="cs-CZ" sz="1400" dirty="0"/>
          </a:p>
          <a:p>
            <a:r>
              <a:rPr lang="cs-CZ" sz="1400" dirty="0"/>
              <a:t>„Shromáždění SVJ souhlasí s tím, že přilehlý pozemek dle prohlášení vlastníka (k. u. Čakovice, pozemek č. 1280/26), bude spravován a udržován SVJ (Společenství pro dům č. p. 920/1,3, ul. Hakenova, č. p. 920/3, ul. Marie Podvalové, č. p. 920/2, 4, 6, ul. Marty Krásové, Praha 9). Zálohy na tuto údržbu budou jako doposud vybírány společně s ostatními zálohami na správu a údržbu domu a spolu s nimi také každoročně vyúčtovány.“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0145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Předpisy záloh (20. 4. 2011):</a:t>
            </a:r>
            <a:endParaRPr lang="cs-CZ" sz="1400" dirty="0"/>
          </a:p>
          <a:p>
            <a:r>
              <a:rPr lang="cs-CZ" sz="1400" dirty="0"/>
              <a:t>„Shromáždění SVJ schvaluje s okamžitou účinností způsob stanovení výše veškerých záloh s výjimkou dlouhodobých záloh takto: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Každý člen společenství je povinen hradit zálohy na služby související s užíváním jednotky, tj. zálohy na studenou vodu, teplou vodu a teplo ve výši odpovídající skutečné spotřebě, resp. skutečným nákladům jeho jednotky v předchozím kalendářním roce navýšené o 12%.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Každý člen společenství je povinen hradit zálohy na ostatní služby a na správu a údržbu domu hrazené Společenstvím neuvedené v předchozím odstavci ve výši odpovídající skutečným nákladům v předchozím kalendářním roce navýšené o 12% a/nebo navýšené o důvodně předpokládané zvýšení nákladů (např. DPH, změny smluv).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Výbor je oprávněn na základě výše zmíněných pravidel každoročně sestavit a odeslat členům společenství nový předpis záloh. A to bez zbytečného odkladu poté, co uplynou lhůty na odvolání proti ročnímu vyúčtování.“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0204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Změna Stanov SVJ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Diskuze:</a:t>
            </a:r>
          </a:p>
          <a:p>
            <a:pPr lvl="1"/>
            <a:r>
              <a:rPr lang="cs-CZ" sz="1400" b="1" dirty="0" smtClean="0"/>
              <a:t>Diskutována možnost začlenit do Stanov přechod dluhu na nového vlastníka po prodeji jednotky. Převládl názor proti.</a:t>
            </a:r>
          </a:p>
          <a:p>
            <a:pPr lvl="2"/>
            <a:r>
              <a:rPr lang="cs-CZ" sz="1000" b="1" i="1" dirty="0" smtClean="0"/>
              <a:t>Úkol</a:t>
            </a:r>
            <a:r>
              <a:rPr lang="cs-CZ" sz="1000" b="1" dirty="0" smtClean="0"/>
              <a:t> – Výbor prověří právní závaznost a vymahatelnost takovéhoto případného bodu.</a:t>
            </a:r>
          </a:p>
          <a:p>
            <a:pPr lvl="1"/>
            <a:r>
              <a:rPr lang="cs-CZ" sz="1400" b="1" dirty="0" smtClean="0"/>
              <a:t>Diskuze o sledování prodejů jednotek kvůli možnému předcházení problémů s dlužníky</a:t>
            </a:r>
          </a:p>
          <a:p>
            <a:pPr lvl="2"/>
            <a:r>
              <a:rPr lang="cs-CZ" sz="1000" b="1" dirty="0" smtClean="0"/>
              <a:t>Pravidelné sledování celého domu se jeví jako dosti neekonomické</a:t>
            </a:r>
          </a:p>
          <a:p>
            <a:pPr lvl="2"/>
            <a:r>
              <a:rPr lang="cs-CZ" sz="1000" b="1" i="1" dirty="0" smtClean="0"/>
              <a:t>Úkol</a:t>
            </a:r>
            <a:r>
              <a:rPr lang="cs-CZ" sz="1000" b="1" dirty="0" smtClean="0"/>
              <a:t> – Výbor prověří a případně zrealizuje sledování pouze jednotek, u kterých je platební morálka problematická.</a:t>
            </a:r>
            <a:endParaRPr lang="cs-CZ" sz="1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>
                <a:solidFill>
                  <a:srgbClr val="C00000"/>
                </a:solidFill>
              </a:rPr>
              <a:t>Nové </a:t>
            </a:r>
            <a:r>
              <a:rPr lang="cs-CZ" sz="800" b="1" dirty="0">
                <a:solidFill>
                  <a:srgbClr val="C00000"/>
                </a:solidFill>
              </a:rPr>
              <a:t>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5938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Změna Stanov SVJ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r>
              <a:rPr lang="cs-CZ" sz="1800" dirty="0"/>
              <a:t>„Shromáždění SVJ </a:t>
            </a:r>
            <a:r>
              <a:rPr lang="cs-CZ" sz="1800" dirty="0" smtClean="0"/>
              <a:t>schvaluje nové Stanovy ve znění, v jakém byly předloženy v materiálech ke Shromáždění. Dále schvaluje jako součást Stanov dle jejich článku XI., odstavce 12 Domovní řád v aktuálním platném znění.“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3618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5656" y="228864"/>
            <a:ext cx="7211144" cy="1116467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Kontejnery v Marty Krásové 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633364"/>
            <a:ext cx="7199313" cy="3816524"/>
          </a:xfrm>
        </p:spPr>
        <p:txBody>
          <a:bodyPr>
            <a:normAutofit/>
          </a:bodyPr>
          <a:lstStyle/>
          <a:p>
            <a:r>
              <a:rPr lang="cs-CZ" sz="1800" b="1" dirty="0"/>
              <a:t>Diskuze:</a:t>
            </a:r>
          </a:p>
          <a:p>
            <a:pPr lvl="1"/>
            <a:r>
              <a:rPr lang="cs-CZ" sz="1400" dirty="0" smtClean="0"/>
              <a:t>Jako problematický je jeví primárně tříděný odpad, kterým se následně plní i kontejnery na odpad směsný</a:t>
            </a:r>
          </a:p>
          <a:p>
            <a:pPr lvl="1"/>
            <a:r>
              <a:rPr lang="cs-CZ" sz="1400" i="1" dirty="0" smtClean="0"/>
              <a:t>Úkol</a:t>
            </a:r>
            <a:r>
              <a:rPr lang="cs-CZ" sz="1400" dirty="0" smtClean="0"/>
              <a:t> – Výbor prověří možnosti zvýšení svozu či ideálně vybudování dalšího stanoviště pro tříděný odpad poblíž MK6; taktéž prověří a doporučí vlastníkům jakou by bylo vhodné zvýšit tlak na obec na zlepšení podmínek </a:t>
            </a:r>
            <a:r>
              <a:rPr lang="cs-CZ" sz="1400" dirty="0" smtClean="0"/>
              <a:t>svozu</a:t>
            </a:r>
            <a:endParaRPr lang="en-US" sz="1400" dirty="0" smtClean="0"/>
          </a:p>
          <a:p>
            <a:pPr lvl="1"/>
            <a:r>
              <a:rPr lang="cs-CZ" sz="1400" i="1" dirty="0" smtClean="0"/>
              <a:t>Úkol</a:t>
            </a:r>
            <a:r>
              <a:rPr lang="cs-CZ" sz="1400" dirty="0" smtClean="0"/>
              <a:t> – Výbor prověří možnosti mimořádných svozů během problematických událostí, typicky svátky</a:t>
            </a:r>
          </a:p>
          <a:p>
            <a:pPr lvl="1"/>
            <a:r>
              <a:rPr lang="cs-CZ" sz="1400" i="1" dirty="0" smtClean="0"/>
              <a:t>Úkol</a:t>
            </a:r>
            <a:r>
              <a:rPr lang="cs-CZ" sz="1400" dirty="0" smtClean="0"/>
              <a:t> – Výbor prověří, zda by bylo možné technicky zabránit odhazování domovního odpadu do odpadkových košů, např. instalací stříšky</a:t>
            </a:r>
            <a:endParaRPr lang="cs-CZ" sz="1400" dirty="0" smtClean="0"/>
          </a:p>
          <a:p>
            <a:pPr marL="457200" lvl="1" indent="0">
              <a:buNone/>
            </a:pP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039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5656" y="228864"/>
            <a:ext cx="7211144" cy="1116467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Vyúčtování stavby manipulační plochy 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633364"/>
            <a:ext cx="7199313" cy="3816524"/>
          </a:xfrm>
        </p:spPr>
        <p:txBody>
          <a:bodyPr>
            <a:normAutofit/>
          </a:bodyPr>
          <a:lstStyle/>
          <a:p>
            <a:r>
              <a:rPr lang="cs-CZ" sz="1800" dirty="0" smtClean="0"/>
              <a:t>Náklady stavby – 73 733 Kč</a:t>
            </a:r>
          </a:p>
          <a:p>
            <a:r>
              <a:rPr lang="cs-CZ" sz="1800" dirty="0" smtClean="0"/>
              <a:t>Proporční podíl RS UZP – 49 757 Kč</a:t>
            </a:r>
            <a:endParaRPr lang="cs-CZ" sz="1800" dirty="0"/>
          </a:p>
          <a:p>
            <a:endParaRPr lang="cs-CZ" sz="1800" dirty="0" smtClean="0"/>
          </a:p>
          <a:p>
            <a:pPr marL="457200" lvl="1" indent="0">
              <a:buNone/>
            </a:pPr>
            <a:r>
              <a:rPr lang="cs-CZ" sz="1800" dirty="0" smtClean="0"/>
              <a:t>Výbor navrhuje, nebude-li vznešen jiný požadavek, použít 49 757 Kč na úhradu akcí, která by normálně byly hrazeny z dlouhodobých záloh.</a:t>
            </a: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630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a volby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476375" y="1345332"/>
            <a:ext cx="7199313" cy="4104556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Zahájení </a:t>
            </a:r>
            <a:endParaRPr lang="en-US" sz="2400" dirty="0" smtClean="0"/>
          </a:p>
          <a:p>
            <a:pPr algn="just"/>
            <a:r>
              <a:rPr lang="cs-CZ" sz="2400" dirty="0" smtClean="0"/>
              <a:t>Volba zapisovatele</a:t>
            </a:r>
          </a:p>
          <a:p>
            <a:pPr lvl="1" algn="just"/>
            <a:r>
              <a:rPr lang="cs-CZ" sz="2400" dirty="0" smtClean="0"/>
              <a:t>Radovan Khol</a:t>
            </a:r>
          </a:p>
          <a:p>
            <a:pPr algn="just"/>
            <a:r>
              <a:rPr lang="cs-CZ" sz="2400" dirty="0" smtClean="0"/>
              <a:t>Volba ověřovatelů</a:t>
            </a:r>
          </a:p>
          <a:p>
            <a:pPr lvl="1" algn="just"/>
            <a:r>
              <a:rPr lang="cs-CZ" sz="2400" dirty="0" smtClean="0"/>
              <a:t>Jana Tejkalová a Zbyněk Bureš</a:t>
            </a:r>
          </a:p>
          <a:p>
            <a:pPr algn="just"/>
            <a:r>
              <a:rPr lang="cs-CZ" sz="2400" dirty="0" smtClean="0"/>
              <a:t>Volba skrutátorů</a:t>
            </a:r>
          </a:p>
          <a:p>
            <a:pPr lvl="1" algn="just"/>
            <a:r>
              <a:rPr lang="cs-CZ" sz="2400" dirty="0" smtClean="0"/>
              <a:t>Petr Duchoň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>
                <a:solidFill>
                  <a:srgbClr val="C00000"/>
                </a:solidFill>
              </a:rPr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>
                <a:solidFill>
                  <a:srgbClr val="C00000"/>
                </a:solidFill>
              </a:rPr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</a:t>
            </a:r>
            <a:r>
              <a:rPr lang="cs-CZ" dirty="0"/>
              <a:t>a diskuze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29736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Vlhkost a fleky na podbití střechy</a:t>
            </a:r>
            <a:r>
              <a:rPr lang="en-US" sz="2000" b="1" dirty="0" smtClean="0"/>
              <a:t> </a:t>
            </a:r>
          </a:p>
          <a:p>
            <a:r>
              <a:rPr lang="cs-CZ" sz="2000" b="1" dirty="0" smtClean="0"/>
              <a:t>Alternativy a úspory v dodávce tepla / teplé vody</a:t>
            </a:r>
            <a:endParaRPr lang="en-US" sz="2000" b="1" dirty="0" smtClean="0"/>
          </a:p>
          <a:p>
            <a:r>
              <a:rPr lang="cs-CZ" sz="2000" b="1" dirty="0" smtClean="0"/>
              <a:t>Padající krytky šroubů oken</a:t>
            </a:r>
            <a:r>
              <a:rPr lang="en-US" sz="2000" b="1" dirty="0" smtClean="0"/>
              <a:t>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Různé a diskuze</a:t>
            </a:r>
            <a:endParaRPr lang="cs-CZ" sz="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Děkujeme za váš čas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Výbor SVJ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činnosti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Hospodaření</a:t>
            </a:r>
            <a:r>
              <a:rPr lang="cs-CZ" sz="800" b="1" baseline="0" dirty="0" smtClean="0"/>
              <a:t>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5316"/>
              </p:ext>
            </p:extLst>
          </p:nvPr>
        </p:nvGraphicFramePr>
        <p:xfrm>
          <a:off x="1979712" y="1705372"/>
          <a:ext cx="5760640" cy="1776198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2160240"/>
                <a:gridCol w="792088"/>
                <a:gridCol w="1077072"/>
                <a:gridCol w="1731240"/>
              </a:tblGrid>
              <a:tr h="29603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Schváleno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Bezp</a:t>
                      </a:r>
                      <a:r>
                        <a:rPr lang="cs-CZ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ečnostní</a:t>
                      </a:r>
                      <a:r>
                        <a:rPr lang="cs-CZ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dveře a příslušenství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478 280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620 000 Kč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-21 710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Elektromechanické zámky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120 010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Zámečnické práce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28 774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Vstupní dveře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174 233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180 000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-5 767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Nové elektromagnety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76 600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6 600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2065412"/>
            <a:ext cx="7199313" cy="338447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„Shromáždění SVJ bere na vědomí ústní zprávu o činnosti výboru SVJ za minulé období.“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činnosti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Hospodaření</a:t>
            </a:r>
            <a:r>
              <a:rPr lang="cs-CZ" sz="800" b="1" baseline="0" dirty="0" smtClean="0"/>
              <a:t>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3501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hospodaření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132331"/>
              </p:ext>
            </p:extLst>
          </p:nvPr>
        </p:nvGraphicFramePr>
        <p:xfrm>
          <a:off x="1475656" y="1273324"/>
          <a:ext cx="6539844" cy="3883647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2501594"/>
                <a:gridCol w="658167"/>
                <a:gridCol w="647013"/>
                <a:gridCol w="647013"/>
                <a:gridCol w="185458"/>
                <a:gridCol w="851992"/>
                <a:gridCol w="1048607"/>
              </a:tblGrid>
              <a:tr h="192378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porovnání mezi </a:t>
                      </a:r>
                      <a:r>
                        <a:rPr lang="cs-CZ" sz="1000" u="none" strike="noStrike" dirty="0" smtClean="0">
                          <a:effectLst/>
                        </a:rPr>
                        <a:t>2014 </a:t>
                      </a:r>
                      <a:r>
                        <a:rPr lang="cs-CZ" sz="1000" u="none" strike="noStrike" dirty="0">
                          <a:effectLst/>
                        </a:rPr>
                        <a:t>a </a:t>
                      </a:r>
                      <a:r>
                        <a:rPr lang="cs-CZ" sz="1000" u="none" strike="noStrike" dirty="0" smtClean="0">
                          <a:effectLst/>
                        </a:rPr>
                        <a:t>2015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967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Za rok </a:t>
                      </a:r>
                      <a:r>
                        <a:rPr lang="en-US" sz="1000" u="none" strike="noStrike" dirty="0" smtClean="0">
                          <a:effectLst/>
                        </a:rPr>
                        <a:t>2013</a:t>
                      </a:r>
                      <a:endParaRPr lang="cs-CZ" sz="1000" u="none" strike="noStrike" dirty="0">
                        <a:effectLst/>
                      </a:endParaRPr>
                    </a:p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v tis. Kč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Za rok </a:t>
                      </a:r>
                      <a:r>
                        <a:rPr lang="cs-CZ" sz="1000" u="none" strike="noStrike" dirty="0" smtClean="0">
                          <a:effectLst/>
                        </a:rPr>
                        <a:t>2014</a:t>
                      </a:r>
                      <a:endParaRPr lang="cs-CZ" sz="1000" u="none" strike="noStrike" dirty="0">
                        <a:effectLst/>
                      </a:endParaRPr>
                    </a:p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v tis. Kč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u="none" strike="noStrike" dirty="0" smtClean="0">
                          <a:effectLst/>
                        </a:rPr>
                        <a:t>Za rok 2015</a:t>
                      </a:r>
                    </a:p>
                    <a:p>
                      <a:pPr algn="ctr" rtl="0" fontAlgn="b"/>
                      <a:r>
                        <a:rPr lang="cs-CZ" sz="1000" b="1" u="none" strike="noStrike" dirty="0" smtClean="0">
                          <a:effectLst/>
                        </a:rPr>
                        <a:t>v tis. Kč</a:t>
                      </a:r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 dirty="0">
                          <a:effectLst/>
                        </a:rPr>
                        <a:t>Rozdíl (</a:t>
                      </a:r>
                      <a:r>
                        <a:rPr lang="cs-CZ" sz="1000" u="none" strike="noStrike" dirty="0" smtClean="0">
                          <a:effectLst/>
                        </a:rPr>
                        <a:t>2015-2014) </a:t>
                      </a:r>
                      <a:r>
                        <a:rPr lang="cs-CZ" sz="1000" u="none" strike="noStrike" dirty="0">
                          <a:effectLst/>
                        </a:rPr>
                        <a:t>v tis. Kč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u="none" strike="noStrike" dirty="0" smtClean="0">
                          <a:effectLst/>
                        </a:rPr>
                        <a:t>Rozdíl oproti 2014</a:t>
                      </a:r>
                      <a:br>
                        <a:rPr lang="cs-CZ" sz="1000" u="none" strike="noStrike" dirty="0" smtClean="0">
                          <a:effectLst/>
                        </a:rPr>
                      </a:br>
                      <a:r>
                        <a:rPr lang="cs-CZ" sz="1000" u="none" strike="noStrike" dirty="0" smtClean="0">
                          <a:effectLst/>
                        </a:rPr>
                        <a:t>v </a:t>
                      </a:r>
                      <a:r>
                        <a:rPr lang="cs-CZ" sz="1000" u="none" strike="noStrike" dirty="0">
                          <a:effectLst/>
                        </a:rPr>
                        <a:t>%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na odpad 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17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 na úklid 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231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39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 na elektřinu </a:t>
                      </a:r>
                      <a:r>
                        <a:rPr lang="cs-CZ" sz="1000" u="none" strike="noStrike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spol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cs-CZ" sz="1000" u="none" strike="noStrike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čných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prostor vč. </a:t>
                      </a:r>
                      <a:r>
                        <a:rPr lang="en-US" sz="1000" u="none" strike="noStrike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ga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ráží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242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379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279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 na ostatní služby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405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Pojištění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Poplatek byty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339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339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339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Poplatek garáže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 na teplo 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081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1 115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„Náklady“  na ohřev teplé vody (315.033+035)</a:t>
                      </a:r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896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946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„Náklady“  na vodné, stočné </a:t>
                      </a:r>
                      <a:endParaRPr lang="cs-CZ" sz="1000" b="0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1 267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1 314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4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 na revizi a údržbu technologií </a:t>
                      </a:r>
                      <a:endParaRPr lang="pl-P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294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233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„Náklady“ na revizi a údržbu technologií </a:t>
                      </a:r>
                      <a:r>
                        <a:rPr lang="pl-PL" sz="10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pl-PL" sz="1000" u="none" strike="noStrike" kern="1200" smtClean="0">
                          <a:solidFill>
                            <a:schemeClr val="tx1"/>
                          </a:solidFill>
                          <a:effectLst/>
                        </a:rPr>
                        <a:t>garáže </a:t>
                      </a:r>
                      <a:endParaRPr lang="pl-PL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48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171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38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effectLst/>
                        </a:rPr>
                        <a:t>„Náklady“  na úklid garáží </a:t>
                      </a:r>
                      <a:endParaRPr lang="cs-CZ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96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38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000" u="none" strike="noStrike" kern="1200" dirty="0">
                          <a:effectLst/>
                        </a:rPr>
                        <a:t>„Náklady“  na společné služby v areálu </a:t>
                      </a:r>
                      <a:endParaRPr lang="pl-PL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251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210</a:t>
                      </a:r>
                      <a:endParaRPr lang="cs-CZ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0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115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378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900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Náklady </a:t>
                      </a:r>
                      <a:r>
                        <a:rPr lang="cs-CZ" sz="1000" u="none" strike="noStrike" dirty="0" smtClean="0">
                          <a:effectLst/>
                        </a:rPr>
                        <a:t>celkem (*)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cs-CZ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466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5 525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cs-CZ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540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hospodaření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  <p:graphicFrame>
        <p:nvGraphicFramePr>
          <p:cNvPr id="3" name="Objek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249451"/>
              </p:ext>
            </p:extLst>
          </p:nvPr>
        </p:nvGraphicFramePr>
        <p:xfrm>
          <a:off x="2051720" y="1181365"/>
          <a:ext cx="6001544" cy="45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Presentation" r:id="rId5" imgW="4326781" imgH="3245285" progId="PowerPoint.Show.12">
                  <p:embed/>
                </p:oleObj>
              </mc:Choice>
              <mc:Fallback>
                <p:oleObj name="Presentation" r:id="rId5" imgW="4326781" imgH="324528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1181365"/>
                        <a:ext cx="6001544" cy="450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2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Dlouhodobé zálohy - čerpání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84937"/>
              </p:ext>
            </p:extLst>
          </p:nvPr>
        </p:nvGraphicFramePr>
        <p:xfrm>
          <a:off x="1907704" y="1273324"/>
          <a:ext cx="6408712" cy="345638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936497"/>
                <a:gridCol w="2472215"/>
              </a:tblGrid>
              <a:tr h="43204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Účel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Částka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Bezp</a:t>
                      </a:r>
                      <a:r>
                        <a:rPr lang="cs-CZ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ečnostní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dveře a příslušenství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478.280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Vstupní dveře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192.622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Elektomechanické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zámky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120.030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Elektromagnetické</a:t>
                      </a:r>
                      <a:r>
                        <a:rPr lang="cs-CZ" sz="1600" baseline="0" dirty="0" smtClean="0"/>
                        <a:t> zámky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53.424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Zásah</a:t>
                      </a:r>
                      <a:r>
                        <a:rPr lang="cs-CZ" sz="1600" baseline="0" dirty="0" smtClean="0"/>
                        <a:t> na kanalizaci MK2 a MK4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47.323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Další zámečnické práce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35.374 Kč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CELKEM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908.644 Kč</a:t>
                      </a:r>
                      <a:endParaRPr lang="cs-CZ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8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závěrka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„Shromáždění SVJ schvaluje účetní závěrku a zprávu o hospodaření za rok </a:t>
            </a:r>
            <a:r>
              <a:rPr lang="cs-CZ" dirty="0" smtClean="0"/>
              <a:t>2015. </a:t>
            </a:r>
            <a:endParaRPr lang="cs-CZ" dirty="0"/>
          </a:p>
          <a:p>
            <a:pPr marL="702000" algn="just">
              <a:buNone/>
            </a:pPr>
            <a:endParaRPr lang="cs-CZ" dirty="0" smtClean="0"/>
          </a:p>
          <a:p>
            <a:pPr marL="342000" indent="0" algn="just">
              <a:buNone/>
            </a:pPr>
            <a:r>
              <a:rPr lang="cs-CZ" dirty="0" smtClean="0"/>
              <a:t>Shromáždění </a:t>
            </a:r>
            <a:r>
              <a:rPr lang="cs-CZ" dirty="0"/>
              <a:t>SVJ schvaluje vypořádat výsledek hospodaření za hlavní činnost za rok </a:t>
            </a:r>
            <a:r>
              <a:rPr lang="cs-CZ" dirty="0" smtClean="0"/>
              <a:t>2015 </a:t>
            </a:r>
            <a:r>
              <a:rPr lang="cs-CZ" dirty="0"/>
              <a:t>následovně: </a:t>
            </a:r>
          </a:p>
          <a:p>
            <a:pPr marL="342000" lvl="0" indent="0">
              <a:buFontTx/>
              <a:buChar char="-"/>
            </a:pPr>
            <a:r>
              <a:rPr lang="en-US" dirty="0" smtClean="0"/>
              <a:t> </a:t>
            </a:r>
            <a:r>
              <a:rPr lang="cs-CZ" dirty="0" smtClean="0"/>
              <a:t>použít zisk z hlavní činnosti ve výši </a:t>
            </a:r>
            <a:r>
              <a:rPr lang="cs-CZ" b="1" dirty="0" smtClean="0"/>
              <a:t>25 627,43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Kč </a:t>
            </a:r>
            <a:r>
              <a:rPr lang="cs-CZ" dirty="0" smtClean="0"/>
              <a:t>k úhradě zboží a služeb pořizovaných společenstvím v roce 2016.“</a:t>
            </a:r>
          </a:p>
          <a:p>
            <a:pPr marL="342000" indent="0" algn="just">
              <a:buNone/>
            </a:pPr>
            <a:r>
              <a:rPr lang="cs-CZ" dirty="0"/>
              <a:t> </a:t>
            </a:r>
          </a:p>
          <a:p>
            <a:pPr marL="342000" indent="0" algn="just">
              <a:buNone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4999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Trvale platná usnesení</a:t>
            </a:r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Odměny výboru – výše (22. 4. 2014):</a:t>
            </a:r>
            <a:endParaRPr lang="cs-CZ" sz="1400" dirty="0"/>
          </a:p>
          <a:p>
            <a:r>
              <a:rPr lang="cs-CZ" sz="1400" dirty="0"/>
              <a:t>„Shromáždění SVJ navyšuje finanční prostředky určené na odměny orgánů SVJ o 13,8 % (což dle předložených materiálů odpovídá navýšení o inflaci od 1.1.2008 do 31.12.2013). Celková roční částka určená na odměny výboru tak od roku 2014 včetně bude činit částku 237 683,- Kč.“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 smtClean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 smtClean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Nové Stanovy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Kontejnery MK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Manipulační plocha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6674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7169</TotalTime>
  <Words>1459</Words>
  <Application>Microsoft Office PowerPoint</Application>
  <PresentationFormat>On-screen Show (16:10)</PresentationFormat>
  <Paragraphs>423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Motiv sady Office</vt:lpstr>
      <vt:lpstr>1_Motiv sady Office</vt:lpstr>
      <vt:lpstr>Presentation</vt:lpstr>
      <vt:lpstr>14. Shromáždění SVJ</vt:lpstr>
      <vt:lpstr>Zahájení a volby</vt:lpstr>
      <vt:lpstr>Zpráva o činnosti</vt:lpstr>
      <vt:lpstr>Zpráva o činnosti</vt:lpstr>
      <vt:lpstr>Zpráva o hospodaření</vt:lpstr>
      <vt:lpstr>Zpráva o hospodaření</vt:lpstr>
      <vt:lpstr>Dlouhodobé zálohy - čerpání</vt:lpstr>
      <vt:lpstr>Účetní závěrka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Změna Stanov SVJ</vt:lpstr>
      <vt:lpstr>Změna Stanov SVJ</vt:lpstr>
      <vt:lpstr>Kontejnery v Marty Krásové </vt:lpstr>
      <vt:lpstr>Vyúčtování stavby manipulační plochy </vt:lpstr>
      <vt:lpstr>Různé a diskuze 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Černých</dc:creator>
  <cp:lastModifiedBy>user</cp:lastModifiedBy>
  <cp:revision>316</cp:revision>
  <dcterms:created xsi:type="dcterms:W3CDTF">2011-04-18T18:13:55Z</dcterms:created>
  <dcterms:modified xsi:type="dcterms:W3CDTF">2016-04-21T07:05:23Z</dcterms:modified>
</cp:coreProperties>
</file>