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8"/>
  </p:notesMasterIdLst>
  <p:handoutMasterIdLst>
    <p:handoutMasterId r:id="rId29"/>
  </p:handoutMasterIdLst>
  <p:sldIdLst>
    <p:sldId id="256" r:id="rId3"/>
    <p:sldId id="257" r:id="rId4"/>
    <p:sldId id="336" r:id="rId5"/>
    <p:sldId id="314" r:id="rId6"/>
    <p:sldId id="340" r:id="rId7"/>
    <p:sldId id="358" r:id="rId8"/>
    <p:sldId id="321" r:id="rId9"/>
    <p:sldId id="315" r:id="rId10"/>
    <p:sldId id="316" r:id="rId11"/>
    <p:sldId id="317" r:id="rId12"/>
    <p:sldId id="323" r:id="rId13"/>
    <p:sldId id="318" r:id="rId14"/>
    <p:sldId id="319" r:id="rId15"/>
    <p:sldId id="320" r:id="rId16"/>
    <p:sldId id="322" r:id="rId17"/>
    <p:sldId id="324" r:id="rId18"/>
    <p:sldId id="368" r:id="rId19"/>
    <p:sldId id="369" r:id="rId20"/>
    <p:sldId id="364" r:id="rId21"/>
    <p:sldId id="370" r:id="rId22"/>
    <p:sldId id="359" r:id="rId23"/>
    <p:sldId id="371" r:id="rId24"/>
    <p:sldId id="372" r:id="rId25"/>
    <p:sldId id="333" r:id="rId26"/>
    <p:sldId id="279" r:id="rId27"/>
  </p:sldIdLst>
  <p:sldSz cx="9144000" cy="5715000" type="screen16x1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ichal Švec" initials="MŠ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2838BEF-8BB2-4498-84A7-C5851F593DF1}" styleName="Střední styl 4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Střední styl 4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46F890A9-2807-4EBB-B81D-B2AA78EC7F39}" styleName="Tmavý styl 2 – zvýraznění 5/zvýraznění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0A1B5D5-9B99-4C35-A422-299274C87663}" styleName="Střední styl 1 – zvýraznění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Světlý styl 2 – zvýraznění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FABFCF23-3B69-468F-B69F-88F6DE6A72F2}" styleName="Střední styl 1 – zvýraznění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1" autoAdjust="0"/>
    <p:restoredTop sz="81163" autoAdjust="0"/>
  </p:normalViewPr>
  <p:slideViewPr>
    <p:cSldViewPr>
      <p:cViewPr varScale="1">
        <p:scale>
          <a:sx n="102" d="100"/>
          <a:sy n="102" d="100"/>
        </p:scale>
        <p:origin x="906" y="108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74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058525646502339E-3"/>
          <c:y val="6.1258678137971069E-2"/>
          <c:w val="0.55902693175453533"/>
          <c:h val="0.88919288703069266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 w="635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chemeClr val="accent1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18A-440A-9D4B-F2A70AF2057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18A-440A-9D4B-F2A70AF20578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18A-440A-9D4B-F2A70AF20578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18A-440A-9D4B-F2A70AF20578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18A-440A-9D4B-F2A70AF20578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D18A-440A-9D4B-F2A70AF20578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D18A-440A-9D4B-F2A70AF20578}"/>
              </c:ext>
            </c:extLst>
          </c:dPt>
          <c:dPt>
            <c:idx val="7"/>
            <c:bubble3D val="0"/>
            <c:explosion val="3"/>
            <c:spPr>
              <a:solidFill>
                <a:schemeClr val="accent2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D18A-440A-9D4B-F2A70AF20578}"/>
              </c:ext>
            </c:extLst>
          </c:dPt>
          <c:dPt>
            <c:idx val="8"/>
            <c:bubble3D val="0"/>
            <c:explosion val="3"/>
            <c:spPr>
              <a:solidFill>
                <a:schemeClr val="accent3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D18A-440A-9D4B-F2A70AF20578}"/>
              </c:ext>
            </c:extLst>
          </c:dPt>
          <c:dPt>
            <c:idx val="9"/>
            <c:bubble3D val="0"/>
            <c:explosion val="3"/>
            <c:spPr>
              <a:solidFill>
                <a:schemeClr val="accent4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D18A-440A-9D4B-F2A70AF20578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D18A-440A-9D4B-F2A70AF20578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D18A-440A-9D4B-F2A70AF20578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D18A-440A-9D4B-F2A70AF20578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D18A-440A-9D4B-F2A70AF20578}"/>
              </c:ext>
            </c:extLst>
          </c:dPt>
          <c:dPt>
            <c:idx val="14"/>
            <c:bubble3D val="0"/>
            <c:spPr>
              <a:solidFill>
                <a:schemeClr val="accent3">
                  <a:lumMod val="80000"/>
                  <a:lumOff val="20000"/>
                </a:schemeClr>
              </a:solidFill>
              <a:ln w="63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D18A-440A-9D4B-F2A70AF20578}"/>
              </c:ext>
            </c:extLst>
          </c:dPt>
          <c:dLbls>
            <c:dLbl>
              <c:idx val="0"/>
              <c:layout>
                <c:manualLayout>
                  <c:x val="1.5223076945584035E-2"/>
                  <c:y val="1.331710394303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18A-440A-9D4B-F2A70AF20578}"/>
                </c:ext>
              </c:extLst>
            </c:dLbl>
            <c:dLbl>
              <c:idx val="1"/>
              <c:layout>
                <c:manualLayout>
                  <c:x val="-9.1902515972039824E-3"/>
                  <c:y val="1.50617494186612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8A-440A-9D4B-F2A70AF20578}"/>
                </c:ext>
              </c:extLst>
            </c:dLbl>
            <c:dLbl>
              <c:idx val="2"/>
              <c:layout>
                <c:manualLayout>
                  <c:x val="-1.6295330584570857E-2"/>
                  <c:y val="9.91044195168764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8A-440A-9D4B-F2A70AF20578}"/>
                </c:ext>
              </c:extLst>
            </c:dLbl>
            <c:dLbl>
              <c:idx val="3"/>
              <c:layout>
                <c:manualLayout>
                  <c:x val="-2.6852843640137777E-2"/>
                  <c:y val="-2.513094802680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8A-440A-9D4B-F2A70AF20578}"/>
                </c:ext>
              </c:extLst>
            </c:dLbl>
            <c:dLbl>
              <c:idx val="5"/>
              <c:layout>
                <c:manualLayout>
                  <c:x val="-1.289995640372321E-2"/>
                  <c:y val="2.17161070267331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D18A-440A-9D4B-F2A70AF20578}"/>
                </c:ext>
              </c:extLst>
            </c:dLbl>
            <c:dLbl>
              <c:idx val="7"/>
              <c:layout>
                <c:manualLayout>
                  <c:x val="-1.601495628455071E-2"/>
                  <c:y val="-8.66513544438432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18A-440A-9D4B-F2A70AF20578}"/>
                </c:ext>
              </c:extLst>
            </c:dLbl>
            <c:dLbl>
              <c:idx val="8"/>
              <c:layout>
                <c:manualLayout>
                  <c:x val="1.1085497482762236E-2"/>
                  <c:y val="-1.30373399011472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18A-440A-9D4B-F2A70AF20578}"/>
                </c:ext>
              </c:extLst>
            </c:dLbl>
            <c:dLbl>
              <c:idx val="9"/>
              <c:layout>
                <c:manualLayout>
                  <c:x val="3.5953888954545508E-2"/>
                  <c:y val="8.1320528221355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18A-440A-9D4B-F2A70AF20578}"/>
                </c:ext>
              </c:extLst>
            </c:dLbl>
            <c:dLbl>
              <c:idx val="10"/>
              <c:layout>
                <c:manualLayout>
                  <c:x val="2.983170972079937E-4"/>
                  <c:y val="-1.564707283763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18A-440A-9D4B-F2A70AF20578}"/>
                </c:ext>
              </c:extLst>
            </c:dLbl>
            <c:dLbl>
              <c:idx val="13"/>
              <c:layout>
                <c:manualLayout>
                  <c:x val="1.453358057428673E-2"/>
                  <c:y val="2.1125540653448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18A-440A-9D4B-F2A70AF20578}"/>
                </c:ext>
              </c:extLst>
            </c:dLbl>
            <c:dLbl>
              <c:idx val="14"/>
              <c:layout>
                <c:manualLayout>
                  <c:x val="4.0525964209835608E-3"/>
                  <c:y val="2.26210409403427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18A-440A-9D4B-F2A70AF205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Sheet1!$A$2:$A$16</c:f>
              <c:strCache>
                <c:ptCount val="15"/>
                <c:pt idx="0">
                  <c:v>„Náklady“ na odpad </c:v>
                </c:pt>
                <c:pt idx="1">
                  <c:v>„Náklady“  na úklid</c:v>
                </c:pt>
                <c:pt idx="2">
                  <c:v>„Náklady“  na elektřinu společných prostor</c:v>
                </c:pt>
                <c:pt idx="3">
                  <c:v>„Náklady“  na ostatní služby</c:v>
                </c:pt>
                <c:pt idx="4">
                  <c:v>Pojištění</c:v>
                </c:pt>
                <c:pt idx="5">
                  <c:v>Poplatek byty</c:v>
                </c:pt>
                <c:pt idx="6">
                  <c:v>Poplatek garáže</c:v>
                </c:pt>
                <c:pt idx="7">
                  <c:v>„Náklady“  na teplo </c:v>
                </c:pt>
                <c:pt idx="8">
                  <c:v>„Náklady“  na ohřev teplé vody</c:v>
                </c:pt>
                <c:pt idx="9">
                  <c:v>„Náklady“  na vodné, stočné </c:v>
                </c:pt>
                <c:pt idx="10">
                  <c:v>„Náklady“  na revizi a údržbu technologií </c:v>
                </c:pt>
                <c:pt idx="11">
                  <c:v>„Náklady“ na revizi a údržbu technologií – garáže </c:v>
                </c:pt>
                <c:pt idx="12">
                  <c:v>„Náklady“  na úklid garáží </c:v>
                </c:pt>
                <c:pt idx="13">
                  <c:v>„Náklady“  na společné služby v areálu </c:v>
                </c:pt>
                <c:pt idx="14">
                  <c:v>„Náklady“  na odměny výboru</c:v>
                </c:pt>
              </c:strCache>
            </c:strRef>
          </c:cat>
          <c:val>
            <c:numRef>
              <c:f>Sheet1!$B$2:$B$16</c:f>
              <c:numCache>
                <c:formatCode>General</c:formatCode>
                <c:ptCount val="15"/>
                <c:pt idx="0">
                  <c:v>230</c:v>
                </c:pt>
                <c:pt idx="1">
                  <c:v>237</c:v>
                </c:pt>
                <c:pt idx="2">
                  <c:v>250</c:v>
                </c:pt>
                <c:pt idx="3">
                  <c:v>478</c:v>
                </c:pt>
                <c:pt idx="4">
                  <c:v>85</c:v>
                </c:pt>
                <c:pt idx="5">
                  <c:v>388</c:v>
                </c:pt>
                <c:pt idx="6">
                  <c:v>97</c:v>
                </c:pt>
                <c:pt idx="7">
                  <c:v>1308</c:v>
                </c:pt>
                <c:pt idx="8">
                  <c:v>1098</c:v>
                </c:pt>
                <c:pt idx="9">
                  <c:v>1782</c:v>
                </c:pt>
                <c:pt idx="10">
                  <c:v>210</c:v>
                </c:pt>
                <c:pt idx="11">
                  <c:v>43</c:v>
                </c:pt>
                <c:pt idx="12">
                  <c:v>99</c:v>
                </c:pt>
                <c:pt idx="13">
                  <c:v>329</c:v>
                </c:pt>
                <c:pt idx="14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E-D18A-440A-9D4B-F2A70AF205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330"/>
      </c:pieChart>
      <c:spPr>
        <a:noFill/>
        <a:ln>
          <a:noFill/>
        </a:ln>
        <a:effectLst/>
      </c:spPr>
    </c:plotArea>
    <c:legend>
      <c:legendPos val="b"/>
      <c:legendEntry>
        <c:idx val="7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8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9"/>
        <c:txPr>
          <a:bodyPr rot="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63068025330365518"/>
          <c:y val="1.2432093255799127E-2"/>
          <c:w val="0.35838454301032746"/>
          <c:h val="0.98756790674420092"/>
        </c:manualLayout>
      </c:layout>
      <c:overlay val="0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80EF53-C33A-4C0C-8255-BB36BA2A1695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6B0B5A-4393-4AB7-B3DF-4CC9A91DD47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343928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CB52D-4DE5-4698-9230-486E80A0C11B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6D5A9-5559-418F-A9B6-0F9A5A9B8E2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493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5617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aseline="0">
                <a:solidFill>
                  <a:srgbClr val="FF0000"/>
                </a:solidFill>
              </a:rPr>
              <a:t>* Náklady </a:t>
            </a:r>
            <a:r>
              <a:rPr lang="cs-CZ" baseline="0" dirty="0">
                <a:solidFill>
                  <a:srgbClr val="FF0000"/>
                </a:solidFill>
              </a:rPr>
              <a:t>celkem bez odměn výboru.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0827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04954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cs-CZ" baseline="0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7847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6D5A9-5559-418F-A9B6-0F9A5A9B8E27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441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B311E12-023F-4F05-B0C2-E50A84F5BBA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0FD1DED-1C98-4E66-8AC2-62B3CD68956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/>
          <a:lstStyle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561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34236675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547832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672417"/>
            <a:ext cx="7019056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2422261"/>
            <a:ext cx="7019056" cy="12273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0187557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1333500"/>
            <a:ext cx="3456384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64" y="1333500"/>
            <a:ext cx="353873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0974307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279261"/>
            <a:ext cx="345638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75656" y="1812396"/>
            <a:ext cx="345638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279261"/>
            <a:ext cx="353873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812396"/>
            <a:ext cx="35387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0328106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3483113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  <a:ln>
            <a:noFill/>
          </a:ln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739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542"/>
            <a:ext cx="2448272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227542"/>
            <a:ext cx="45468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1195917"/>
            <a:ext cx="2448272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996407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725329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756724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9B311E12-023F-4F05-B0C2-E50A84F5BBA9}" type="datetimeFigureOut">
              <a:rPr lang="cs-CZ" smtClean="0"/>
              <a:pPr/>
              <a:t>13.11.2022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/>
          <a:lstStyle/>
          <a:p>
            <a:fld id="{20FD1DED-1C98-4E66-8AC2-62B3CD68956E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0848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75656" y="3672417"/>
            <a:ext cx="7019056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2422261"/>
            <a:ext cx="7019056" cy="122732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75656" y="1333500"/>
            <a:ext cx="3456384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48064" y="1333500"/>
            <a:ext cx="3538736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279261"/>
            <a:ext cx="3456384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475656" y="1812396"/>
            <a:ext cx="3456384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48064" y="1279261"/>
            <a:ext cx="3538737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064" y="1812396"/>
            <a:ext cx="3538737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27542"/>
            <a:ext cx="2448272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39952" y="227542"/>
            <a:ext cx="4546848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47664" y="1195917"/>
            <a:ext cx="2448272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28865"/>
            <a:ext cx="721114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333500"/>
            <a:ext cx="72111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pic>
        <p:nvPicPr>
          <p:cNvPr id="5" name="Obrázek 4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228865"/>
            <a:ext cx="1208665" cy="720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60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475656" y="228865"/>
            <a:ext cx="7211144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75656" y="1333500"/>
            <a:ext cx="7211144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Klepnutím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74141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20</a:t>
            </a:r>
            <a:r>
              <a:rPr lang="cs-CZ" dirty="0" smtClean="0"/>
              <a:t>. Shromáždění SVJ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13</a:t>
            </a:r>
            <a:r>
              <a:rPr lang="cs-CZ" dirty="0" smtClean="0"/>
              <a:t>. listopadu 202</a:t>
            </a:r>
            <a:r>
              <a:rPr lang="en-US" dirty="0" smtClean="0"/>
              <a:t>2</a:t>
            </a:r>
            <a:endParaRPr lang="cs-CZ" dirty="0" smtClean="0"/>
          </a:p>
          <a:p>
            <a:r>
              <a:rPr lang="cs-CZ" dirty="0" smtClean="0"/>
              <a:t>19:00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508104" y="193204"/>
            <a:ext cx="33843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400" dirty="0"/>
              <a:t>Společenství pro dům č. p. 920</a:t>
            </a:r>
          </a:p>
          <a:p>
            <a:pPr algn="r"/>
            <a:r>
              <a:rPr lang="cs-CZ" sz="1400" dirty="0"/>
              <a:t>Hakenova 920 / 1</a:t>
            </a:r>
          </a:p>
          <a:p>
            <a:pPr algn="r"/>
            <a:r>
              <a:rPr lang="cs-CZ" sz="1400" dirty="0"/>
              <a:t>196 00 Praha 9 - Čakovice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 smtClean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 smtClean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 smtClean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 smtClean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 smtClean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 smtClean="0"/>
              <a:t>Výtahy</a:t>
            </a:r>
            <a:endParaRPr lang="cs-CZ" sz="8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 smtClean="0"/>
              <a:t>Fotovoltaika</a:t>
            </a:r>
            <a:endParaRPr lang="cs-CZ" sz="8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 smtClean="0"/>
              <a:t>Společné</a:t>
            </a:r>
            <a:r>
              <a:rPr lang="en-US" sz="800" b="1" dirty="0" smtClean="0"/>
              <a:t> </a:t>
            </a:r>
            <a:r>
              <a:rPr lang="en-US" sz="800" b="1" dirty="0" err="1" smtClean="0"/>
              <a:t>prostory</a:t>
            </a:r>
            <a:endParaRPr lang="cs-CZ" sz="800" b="1" dirty="0" smtClean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 smtClean="0"/>
              <a:t>Různé a diskuze</a:t>
            </a: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Způsob rozúčtování služeb (11. 12. 2013):</a:t>
            </a:r>
            <a:endParaRPr lang="cs-CZ" sz="1400" dirty="0"/>
          </a:p>
          <a:p>
            <a:r>
              <a:rPr lang="cs-CZ" sz="1400" dirty="0"/>
              <a:t>„Shromáždění SVJ schvaluje s okamžitou platností následující způsob rozúčtování cen služeb na jednotlivé vlastníky: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Pro veškeré služby, které SVJ </a:t>
            </a:r>
            <a:r>
              <a:rPr lang="cs-CZ" sz="1400" dirty="0" err="1"/>
              <a:t>rozúčtovává</a:t>
            </a:r>
            <a:r>
              <a:rPr lang="cs-CZ" sz="1400" dirty="0"/>
              <a:t>, či v budoucnu bude </a:t>
            </a:r>
            <a:r>
              <a:rPr lang="cs-CZ" sz="1400" dirty="0" err="1"/>
              <a:t>rozúčtovávat</a:t>
            </a:r>
            <a:r>
              <a:rPr lang="cs-CZ" sz="1400" dirty="0"/>
              <a:t>, vlastníkům jednotek, je rozhodným kritériem pro rozúčtování velikost podílu vlastníka na společných částech, tj. plocha jednotky. Toto ustanovení se použije vždy, pokud nebude rozhodnutím Shromáždění určeno jinak.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Shromáždění SVJ dále určuje, že:</a:t>
            </a:r>
            <a:br>
              <a:rPr lang="cs-CZ" sz="1400" dirty="0"/>
            </a:br>
            <a:r>
              <a:rPr lang="cs-CZ" sz="1400" dirty="0"/>
              <a:t>- rozúčtování nákladů na správu jednotek a nákladů na odměny orgánů SVJ bude ve stejné výši pro každou jednotku, tj. bez ohledu na spoluvlastnický podíl.</a:t>
            </a:r>
            <a:br>
              <a:rPr lang="cs-CZ" sz="1400" dirty="0"/>
            </a:br>
            <a:r>
              <a:rPr lang="cs-CZ" sz="1400" strike="sngStrike" dirty="0">
                <a:solidFill>
                  <a:srgbClr val="C00000"/>
                </a:solidFill>
              </a:rPr>
              <a:t>- rozúčtování nákladů na ohřev vody se řídí příslušnými právními předpisy a Shromáždění určuje velikost základní složky na 30% a spotřební složky na 70%.</a:t>
            </a:r>
            <a:br>
              <a:rPr lang="cs-CZ" sz="1400" strike="sngStrike" dirty="0">
                <a:solidFill>
                  <a:srgbClr val="C00000"/>
                </a:solidFill>
              </a:rPr>
            </a:br>
            <a:r>
              <a:rPr lang="cs-CZ" sz="1400" strike="sngStrike" dirty="0">
                <a:solidFill>
                  <a:srgbClr val="C00000"/>
                </a:solidFill>
              </a:rPr>
              <a:t>- rozúčtování nákladů na teplo se řídí příslušnými právními předpisy a Shromáždění určuje velikost základní složky na 40% a spotřební složky na 60%.“</a:t>
            </a:r>
          </a:p>
          <a:p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565024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r>
              <a:rPr lang="cs-CZ" sz="1400" b="1" dirty="0"/>
              <a:t>Možnosti uložení peněz SVJ (24. 4. 2013):</a:t>
            </a:r>
          </a:p>
          <a:p>
            <a:r>
              <a:rPr lang="cs-CZ" sz="1400" dirty="0"/>
              <a:t>„Shromáždění SVJ schvaluje ukládání volných prostředků následujícími způsoby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dirty="0"/>
              <a:t>Na účtech bankovních institucí s povolením činnosti v ČR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strike="sngStrike" dirty="0"/>
              <a:t>Na účtech družstevních záložen s povolením činnosti v ČR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- </a:t>
            </a:r>
            <a:r>
              <a:rPr lang="cs-CZ" sz="1400" dirty="0"/>
              <a:t>Ve státních dluhopisech České republiky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cs-CZ" sz="1400" dirty="0"/>
              <a:t>Výbor je povinen učinit kroky k zajištění dostupnosti prostředků s ohledem na jejich přepokládanou potřebu.“</a:t>
            </a:r>
          </a:p>
          <a:p>
            <a:pPr marL="0" indent="0">
              <a:buNone/>
            </a:pPr>
            <a:endParaRPr lang="cs-CZ" sz="1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8318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Odměny výboru – způsob vyplácení (18. 4. 2012):</a:t>
            </a:r>
            <a:endParaRPr lang="cs-CZ" sz="1400" dirty="0"/>
          </a:p>
          <a:p>
            <a:r>
              <a:rPr lang="cs-CZ" sz="1400" dirty="0"/>
              <a:t>„Výbor je v kalendářním roce oprávněn odsouhlasit proplacení faktur či dohod o provedení činnosti s členem výboru nebo osobou žijící s členem výboru ve společně domácnosti v souhrnné roční výši maximálně do výše prostředků schválených Shromážděním na odměny výboru v daném roce.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Odměny výboru si smí výbor nechat proplatit jen v takové výši, aby v součtu s ostatními výdaji proplacenými z takto vybraných záloh nepřesáhly stanovené zálohy.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V kalendářním roce, ve kterém ještě neproběhlo Shromáždění, je výbor oprávněn v každém kalendářním měsíci použít prostředky pouze do výše 1/12 schválených záloh předchozího kalendářního roku.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Případně navýšení prostředků na tyto účely je ve výhradní pravomoci Shromáždění.“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10033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Fond dlouhodobých záloh na měřiče energií (18. 4. 2012):</a:t>
            </a:r>
            <a:endParaRPr lang="cs-CZ" sz="1400" dirty="0"/>
          </a:p>
          <a:p>
            <a:r>
              <a:rPr lang="cs-CZ" sz="1400" dirty="0"/>
              <a:t>„Od příštího předpisu záloh bude zaveden druhý fond dlouhodobých záloh určený výhradně na průběžné financování pravidelných výměn vodoměrů a kalorimetrů.</a:t>
            </a:r>
            <a:br>
              <a:rPr lang="cs-CZ" sz="1400" dirty="0"/>
            </a:br>
            <a:r>
              <a:rPr lang="cs-CZ" sz="1400" dirty="0"/>
              <a:t>Výši příspěvků do tohoto fondu určuje Výbor SVJ dle svého uvážení tak, aby v době následující výměny obsahoval fond odpovídající množství prostředků na její provedení.</a:t>
            </a:r>
            <a:br>
              <a:rPr lang="cs-CZ" sz="1400" dirty="0"/>
            </a:br>
            <a:r>
              <a:rPr lang="cs-CZ" sz="1400" dirty="0"/>
              <a:t>Zálohy budou určovány na základě reálných nákladů na výměnu přístrojů v dané jednotce.“</a:t>
            </a:r>
          </a:p>
          <a:p>
            <a:pPr marL="0" indent="0">
              <a:buNone/>
            </a:pPr>
            <a:endParaRPr lang="cs-CZ" sz="1400" dirty="0"/>
          </a:p>
          <a:p>
            <a:pPr lvl="0"/>
            <a:r>
              <a:rPr lang="cs-CZ" sz="1400" b="1" dirty="0"/>
              <a:t>Interval výměn měřičů energií (20. 4. 2011):</a:t>
            </a:r>
            <a:endParaRPr lang="cs-CZ" sz="1400" dirty="0"/>
          </a:p>
          <a:p>
            <a:r>
              <a:rPr lang="cs-CZ" sz="1400" dirty="0"/>
              <a:t>„Shromáždění SVJ souhlasí se zkrácením intervalu výměn vodoměrů na studenou vodu tak, aby výměna probíhala vždy společně s výměnou kalorimetrů a vodoměrů teplé užitkové vody.“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132852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Správa přilehlých pozemků (20. 4. 2011):</a:t>
            </a:r>
            <a:endParaRPr lang="cs-CZ" sz="1400" dirty="0"/>
          </a:p>
          <a:p>
            <a:r>
              <a:rPr lang="cs-CZ" sz="1400" dirty="0"/>
              <a:t>„Shromáždění SVJ souhlasí s tím, že přilehlý pozemek dle prohlášení vlastníka (k. u. Čakovice, pozemek č. 1280/26), bude spravován a udržován SVJ (Společenství pro dům č. p. 920/1,3, ul. Hakenova, č. p. 920/3, ul. Marie Podvalové, č. p. 920/2, 4, 6, ul. Marty Krásové, Praha 9). Zálohy na tuto údržbu budou jako doposud vybírány společně s ostatními zálohami na správu a údržbu domu a spolu s nimi také každoročně vyúčtovány.“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14585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Předpisy záloh (20. 4. 2011):</a:t>
            </a:r>
            <a:endParaRPr lang="cs-CZ" sz="1400" dirty="0"/>
          </a:p>
          <a:p>
            <a:r>
              <a:rPr lang="cs-CZ" sz="1400" dirty="0"/>
              <a:t>„Shromáždění SVJ schvaluje s okamžitou účinností způsob stanovení výše veškerých záloh s výjimkou dlouhodobých záloh takto: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Každý člen společenství je povinen hradit zálohy na služby související s užíváním jednotky, tj. zálohy na studenou vodu, teplou vodu a teplo ve výši odpovídající skutečné spotřebě, resp. skutečným nákladům jeho jednotky v předchozím kalendářním roce navýšené o 12%.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Každý člen společenství je povinen hradit zálohy na ostatní služby a na správu a údržbu domu hrazené Společenstvím neuvedené v předchozím odstavci ve výši odpovídající skutečným nákladům v předchozím kalendářním roce navýšené o 12% a/nebo navýšené o důvodně předpokládané zvýšení nákladů (např. DPH, změny smluv).</a:t>
            </a:r>
            <a:br>
              <a:rPr lang="cs-CZ" sz="1400" dirty="0"/>
            </a:br>
            <a:r>
              <a:rPr lang="cs-CZ" sz="1400" dirty="0"/>
              <a:t/>
            </a:r>
            <a:br>
              <a:rPr lang="cs-CZ" sz="1400" dirty="0"/>
            </a:br>
            <a:r>
              <a:rPr lang="cs-CZ" sz="1400" dirty="0"/>
              <a:t>Výbor je oprávněn na základě výše zmíněných pravidel každoročně sestavit a odeslat členům společenství nový předpis záloh. A to bez zbytečného odkladu poté, co uplynou lhůty na odvolání proti ročnímu vyúčtování.“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2048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Výtahy</a:t>
            </a:r>
            <a:r>
              <a:rPr lang="en-US" b="1" dirty="0" smtClean="0"/>
              <a:t> – </a:t>
            </a:r>
            <a:r>
              <a:rPr lang="en-US" b="1" dirty="0" err="1" smtClean="0"/>
              <a:t>výměna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Výtahy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1079822"/>
          </a:xfrm>
        </p:spPr>
        <p:txBody>
          <a:bodyPr>
            <a:normAutofit/>
          </a:bodyPr>
          <a:lstStyle/>
          <a:p>
            <a:pPr lvl="0"/>
            <a:r>
              <a:rPr lang="en-US" sz="1400" b="1" dirty="0" err="1" smtClean="0"/>
              <a:t>Léta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doutnající</a:t>
            </a:r>
            <a:r>
              <a:rPr lang="en-US" sz="1400" b="1" dirty="0" smtClean="0"/>
              <a:t> problem – </a:t>
            </a:r>
            <a:r>
              <a:rPr lang="en-US" sz="1400" b="1" dirty="0" err="1" smtClean="0"/>
              <a:t>vysoké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ceny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náhradních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dílů</a:t>
            </a:r>
            <a:endParaRPr lang="en-US" sz="1400" b="1" dirty="0" smtClean="0"/>
          </a:p>
          <a:p>
            <a:pPr lvl="0"/>
            <a:r>
              <a:rPr lang="en-US" sz="1400" b="1" dirty="0" err="1" smtClean="0"/>
              <a:t>Zvýšená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poruchovost</a:t>
            </a:r>
            <a:r>
              <a:rPr lang="en-US" sz="1400" b="1" dirty="0" smtClean="0"/>
              <a:t> v </a:t>
            </a:r>
            <a:r>
              <a:rPr lang="en-US" sz="1400" b="1" dirty="0" err="1" smtClean="0"/>
              <a:t>posledním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půl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roce</a:t>
            </a:r>
            <a:r>
              <a:rPr lang="en-US" sz="1400" b="1" dirty="0" smtClean="0"/>
              <a:t> – 15 let </a:t>
            </a:r>
            <a:r>
              <a:rPr lang="en-US" sz="1400" b="1" dirty="0" err="1" smtClean="0"/>
              <a:t>stáří</a:t>
            </a:r>
            <a:endParaRPr lang="en-US" sz="1400" b="1" dirty="0" smtClean="0"/>
          </a:p>
          <a:p>
            <a:pPr lvl="0"/>
            <a:r>
              <a:rPr lang="en-US" sz="1400" b="1" dirty="0" err="1" smtClean="0"/>
              <a:t>Cesta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prošlapána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kolegy</a:t>
            </a:r>
            <a:r>
              <a:rPr lang="en-US" sz="1400" b="1" dirty="0" smtClean="0"/>
              <a:t> v </a:t>
            </a:r>
            <a:r>
              <a:rPr lang="en-US" sz="1400" b="1" dirty="0" err="1" smtClean="0"/>
              <a:t>čp</a:t>
            </a:r>
            <a:r>
              <a:rPr lang="en-US" sz="1400" b="1" dirty="0" smtClean="0"/>
              <a:t>. 930</a:t>
            </a:r>
          </a:p>
          <a:p>
            <a:pPr lvl="0"/>
            <a:endParaRPr lang="en-US" sz="14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62253"/>
              </p:ext>
            </p:extLst>
          </p:nvPr>
        </p:nvGraphicFramePr>
        <p:xfrm>
          <a:off x="1547639" y="2857500"/>
          <a:ext cx="3528392" cy="13716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64196">
                  <a:extLst>
                    <a:ext uri="{9D8B030D-6E8A-4147-A177-3AD203B41FA5}">
                      <a16:colId xmlns:a16="http://schemas.microsoft.com/office/drawing/2014/main" val="3963456699"/>
                    </a:ext>
                  </a:extLst>
                </a:gridCol>
                <a:gridCol w="1764196">
                  <a:extLst>
                    <a:ext uri="{9D8B030D-6E8A-4147-A177-3AD203B41FA5}">
                      <a16:colId xmlns:a16="http://schemas.microsoft.com/office/drawing/2014/main" val="291740815"/>
                    </a:ext>
                  </a:extLst>
                </a:gridCol>
              </a:tblGrid>
              <a:tr h="435529"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Výtah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/>
                        <a:t>Cena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výměny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144012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6 pater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189 </a:t>
                      </a:r>
                      <a:r>
                        <a:rPr lang="en-US" sz="2400" dirty="0" err="1" smtClean="0"/>
                        <a:t>tisíc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Kč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93922"/>
                  </a:ext>
                </a:extLst>
              </a:tr>
              <a:tr h="435529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7 pater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 smtClean="0"/>
                        <a:t>193 </a:t>
                      </a:r>
                      <a:r>
                        <a:rPr lang="en-US" sz="2400" dirty="0" err="1" smtClean="0"/>
                        <a:t>tisíc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Kč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27521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2717087"/>
              </p:ext>
            </p:extLst>
          </p:nvPr>
        </p:nvGraphicFramePr>
        <p:xfrm>
          <a:off x="5147271" y="2374900"/>
          <a:ext cx="3744416" cy="1854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48273">
                  <a:extLst>
                    <a:ext uri="{9D8B030D-6E8A-4147-A177-3AD203B41FA5}">
                      <a16:colId xmlns:a16="http://schemas.microsoft.com/office/drawing/2014/main" val="3963456699"/>
                    </a:ext>
                  </a:extLst>
                </a:gridCol>
                <a:gridCol w="1296143">
                  <a:extLst>
                    <a:ext uri="{9D8B030D-6E8A-4147-A177-3AD203B41FA5}">
                      <a16:colId xmlns:a16="http://schemas.microsoft.com/office/drawing/2014/main" val="291740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Součástka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err="1" smtClean="0"/>
                        <a:t>Cena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0144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Frekvenční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měnič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175 </a:t>
                      </a:r>
                      <a:r>
                        <a:rPr lang="en-US" dirty="0" err="1" smtClean="0"/>
                        <a:t>tisíc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293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Přivolávací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tlačítko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10 </a:t>
                      </a:r>
                      <a:r>
                        <a:rPr lang="en-US" dirty="0" err="1" smtClean="0"/>
                        <a:t>tisíc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27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Řídící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deska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baterií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34 </a:t>
                      </a:r>
                      <a:r>
                        <a:rPr lang="en-US" dirty="0" err="1" smtClean="0"/>
                        <a:t>tisíc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7113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Řídící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dveřní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jednotka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 smtClean="0"/>
                        <a:t>26 </a:t>
                      </a:r>
                      <a:r>
                        <a:rPr lang="en-US" dirty="0" err="1" smtClean="0"/>
                        <a:t>tisíc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 err="1" smtClean="0"/>
                        <a:t>Kč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0147892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776292"/>
              </p:ext>
            </p:extLst>
          </p:nvPr>
        </p:nvGraphicFramePr>
        <p:xfrm>
          <a:off x="1547639" y="4589140"/>
          <a:ext cx="60960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38823867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864486982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78318273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Servis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Schindler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Nový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3144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Výtah</a:t>
                      </a:r>
                      <a:r>
                        <a:rPr lang="en-US" dirty="0" smtClean="0"/>
                        <a:t> / </a:t>
                      </a:r>
                      <a:r>
                        <a:rPr lang="en-US" dirty="0" err="1" smtClean="0"/>
                        <a:t>čtvrtletí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5800 bez DPH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4350 bez DPH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21615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384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Výtahy</a:t>
            </a:r>
            <a:r>
              <a:rPr lang="en-US" b="1" dirty="0" smtClean="0"/>
              <a:t> – </a:t>
            </a:r>
            <a:r>
              <a:rPr lang="en-US" b="1" dirty="0" err="1" smtClean="0"/>
              <a:t>výměna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Výtahy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6" y="1181365"/>
            <a:ext cx="2212258" cy="3190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8127" y="1181365"/>
            <a:ext cx="1956619" cy="3190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1181365"/>
            <a:ext cx="2399071" cy="31905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6216" y="1181365"/>
            <a:ext cx="2271252" cy="3190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4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err="1" smtClean="0"/>
              <a:t>Výtahy</a:t>
            </a:r>
            <a:r>
              <a:rPr lang="en-US" b="1" dirty="0" smtClean="0"/>
              <a:t> – </a:t>
            </a:r>
            <a:r>
              <a:rPr lang="en-US" b="1" dirty="0" err="1" smtClean="0"/>
              <a:t>výměna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Výtahy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sp>
        <p:nvSpPr>
          <p:cNvPr id="9" name="Zástupný symbol pro text 4">
            <a:extLst>
              <a:ext uri="{FF2B5EF4-FFF2-40B4-BE49-F238E27FC236}">
                <a16:creationId xmlns:a16="http://schemas.microsoft.com/office/drawing/2014/main" id="{F27ACB4E-5F98-4D24-8E00-1DEE664C9F07}"/>
              </a:ext>
            </a:extLst>
          </p:cNvPr>
          <p:cNvSpPr txBox="1">
            <a:spLocks/>
          </p:cNvSpPr>
          <p:nvPr/>
        </p:nvSpPr>
        <p:spPr>
          <a:xfrm>
            <a:off x="1475656" y="1561356"/>
            <a:ext cx="7199313" cy="39804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400" dirty="0" smtClean="0"/>
              <a:t>„Shromáždění SVJ </a:t>
            </a:r>
            <a:r>
              <a:rPr lang="en-US" sz="2400" dirty="0" err="1" smtClean="0"/>
              <a:t>schvaluje</a:t>
            </a:r>
            <a:r>
              <a:rPr lang="en-US" sz="2400" dirty="0" smtClean="0"/>
              <a:t> </a:t>
            </a:r>
            <a:r>
              <a:rPr lang="en-US" sz="2400" dirty="0" err="1" smtClean="0"/>
              <a:t>výměnu</a:t>
            </a:r>
            <a:r>
              <a:rPr lang="en-US" sz="2400" dirty="0" smtClean="0"/>
              <a:t> </a:t>
            </a:r>
            <a:r>
              <a:rPr lang="en-US" sz="2400" dirty="0" err="1" smtClean="0"/>
              <a:t>řídícího</a:t>
            </a:r>
            <a:r>
              <a:rPr lang="en-US" sz="2400" dirty="0" smtClean="0"/>
              <a:t> </a:t>
            </a:r>
            <a:r>
              <a:rPr lang="en-US" sz="2400" dirty="0" err="1" smtClean="0"/>
              <a:t>systému</a:t>
            </a:r>
            <a:r>
              <a:rPr lang="en-US" sz="2400" dirty="0" smtClean="0"/>
              <a:t> </a:t>
            </a:r>
            <a:r>
              <a:rPr lang="en-US" sz="2400" dirty="0" err="1" smtClean="0"/>
              <a:t>výtahu</a:t>
            </a:r>
            <a:r>
              <a:rPr lang="en-US" sz="2400" dirty="0" smtClean="0"/>
              <a:t> u </a:t>
            </a:r>
            <a:r>
              <a:rPr lang="en-US" sz="2400" dirty="0" err="1" smtClean="0"/>
              <a:t>všech</a:t>
            </a:r>
            <a:r>
              <a:rPr lang="en-US" sz="2400" dirty="0" smtClean="0"/>
              <a:t> </a:t>
            </a:r>
            <a:r>
              <a:rPr lang="en-US" sz="2400" dirty="0" err="1" smtClean="0"/>
              <a:t>šesti</a:t>
            </a:r>
            <a:r>
              <a:rPr lang="en-US" sz="2400" dirty="0" smtClean="0"/>
              <a:t> </a:t>
            </a:r>
            <a:r>
              <a:rPr lang="en-US" sz="2400" dirty="0" err="1" smtClean="0"/>
              <a:t>výtahů</a:t>
            </a:r>
            <a:r>
              <a:rPr lang="en-US" sz="2400" dirty="0" smtClean="0"/>
              <a:t> v dome </a:t>
            </a:r>
            <a:r>
              <a:rPr lang="en-US" sz="2400" dirty="0" err="1" smtClean="0"/>
              <a:t>dle</a:t>
            </a:r>
            <a:r>
              <a:rPr lang="en-US" sz="2400" dirty="0" smtClean="0"/>
              <a:t> </a:t>
            </a:r>
            <a:r>
              <a:rPr lang="en-US" sz="2400" dirty="0" err="1" smtClean="0"/>
              <a:t>předložené</a:t>
            </a:r>
            <a:r>
              <a:rPr lang="en-US" sz="2400" dirty="0" smtClean="0"/>
              <a:t> </a:t>
            </a:r>
            <a:r>
              <a:rPr lang="en-US" sz="2400" dirty="0" err="1" smtClean="0"/>
              <a:t>nabídky</a:t>
            </a:r>
            <a:r>
              <a:rPr lang="en-US" sz="2400" dirty="0" smtClean="0"/>
              <a:t>.</a:t>
            </a: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/>
            </a:r>
            <a:br>
              <a:rPr lang="cs-CZ" sz="2400" dirty="0" smtClean="0"/>
            </a:br>
            <a:r>
              <a:rPr lang="cs-CZ" sz="2400" dirty="0" smtClean="0"/>
              <a:t>Předpokládaná cena akce je </a:t>
            </a:r>
            <a:r>
              <a:rPr lang="en-US" sz="2400" dirty="0" smtClean="0"/>
              <a:t>1.20</a:t>
            </a:r>
            <a:r>
              <a:rPr lang="cs-CZ" sz="2400" dirty="0" smtClean="0"/>
              <a:t>0.000 Kč a bude uhrazena z dlouhodobých záloh.“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2679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Fotovoltaika</a:t>
            </a:r>
            <a:r>
              <a:rPr lang="cs-CZ" b="1" u="sng" dirty="0" smtClean="0"/>
              <a:t> 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Fotovoltaika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989699"/>
              </p:ext>
            </p:extLst>
          </p:nvPr>
        </p:nvGraphicFramePr>
        <p:xfrm>
          <a:off x="1475656" y="1356372"/>
          <a:ext cx="7532947" cy="4237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resentation" r:id="rId3" imgW="5039901" imgH="2834834" progId="PowerPoint.Show.12">
                  <p:embed/>
                </p:oleObj>
              </mc:Choice>
              <mc:Fallback>
                <p:oleObj name="Presentation" r:id="rId3" imgW="5039901" imgH="2834834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5656" y="1356372"/>
                        <a:ext cx="7532947" cy="4237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194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Zahájení a volby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1476375" y="1345332"/>
            <a:ext cx="7199313" cy="410455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Zahájení </a:t>
            </a:r>
            <a:endParaRPr lang="en-US" sz="2400" dirty="0"/>
          </a:p>
          <a:p>
            <a:pPr algn="just"/>
            <a:r>
              <a:rPr lang="cs-CZ" sz="2400" dirty="0"/>
              <a:t>Volba zapisovatele</a:t>
            </a:r>
          </a:p>
          <a:p>
            <a:pPr lvl="1" algn="just"/>
            <a:r>
              <a:rPr lang="cs-CZ" sz="2400" dirty="0" smtClean="0"/>
              <a:t>???</a:t>
            </a:r>
            <a:r>
              <a:rPr lang="en-US" sz="2400" dirty="0" smtClean="0"/>
              <a:t> </a:t>
            </a:r>
            <a:endParaRPr lang="cs-CZ" sz="2400" dirty="0"/>
          </a:p>
          <a:p>
            <a:pPr algn="just"/>
            <a:r>
              <a:rPr lang="cs-CZ" sz="2400" dirty="0"/>
              <a:t>Volba ověřovatelů</a:t>
            </a:r>
          </a:p>
          <a:p>
            <a:pPr lvl="1" algn="just"/>
            <a:r>
              <a:rPr lang="cs-CZ" sz="2400" dirty="0"/>
              <a:t> </a:t>
            </a:r>
            <a:r>
              <a:rPr lang="cs-CZ" sz="2400" dirty="0" smtClean="0"/>
              <a:t>???</a:t>
            </a:r>
            <a:endParaRPr lang="cs-CZ" sz="2400" dirty="0"/>
          </a:p>
          <a:p>
            <a:pPr algn="just"/>
            <a:r>
              <a:rPr lang="cs-CZ" sz="2400" dirty="0"/>
              <a:t>Volba skrutátorů</a:t>
            </a:r>
          </a:p>
          <a:p>
            <a:pPr lvl="1" algn="just"/>
            <a:r>
              <a:rPr lang="cs-CZ" sz="2400" dirty="0" smtClean="0"/>
              <a:t>???</a:t>
            </a:r>
            <a:r>
              <a:rPr lang="en-US" sz="2400" dirty="0" smtClean="0"/>
              <a:t> </a:t>
            </a:r>
            <a:endParaRPr lang="cs-CZ" sz="24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 smtClean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Fotovoltaika</a:t>
            </a:r>
            <a:r>
              <a:rPr lang="cs-CZ" b="1" u="sng" dirty="0" smtClean="0"/>
              <a:t> </a:t>
            </a:r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„Shromáždění schvaluje investici do fotovoltaické elektrárny s bateriovým úložištěm o výkonu cca 20 kWp pro snížení spotřeby společných </a:t>
            </a:r>
            <a:r>
              <a:rPr lang="cs-CZ" sz="2400" dirty="0" smtClean="0"/>
              <a:t>prostor.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cs-CZ" sz="2400" dirty="0" smtClean="0"/>
              <a:t>Umístění </a:t>
            </a:r>
            <a:r>
              <a:rPr lang="cs-CZ" sz="2400" dirty="0"/>
              <a:t>elektrárny se předpokládá na plochou část nepochozí terasy v SZ rohu </a:t>
            </a:r>
            <a:r>
              <a:rPr lang="cs-CZ" sz="2400" dirty="0" smtClean="0"/>
              <a:t>domu.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cs-CZ" sz="2400" dirty="0" smtClean="0"/>
              <a:t>Podmínkou </a:t>
            </a:r>
            <a:r>
              <a:rPr lang="cs-CZ" sz="2400" dirty="0"/>
              <a:t>je vyřešení připomínek </a:t>
            </a:r>
            <a:r>
              <a:rPr lang="en-US" sz="2400" dirty="0" err="1" smtClean="0"/>
              <a:t>Shromáždění</a:t>
            </a:r>
            <a:r>
              <a:rPr lang="en-US" sz="2400" dirty="0" smtClean="0"/>
              <a:t> </a:t>
            </a:r>
            <a:r>
              <a:rPr lang="cs-CZ" sz="2400" dirty="0" smtClean="0"/>
              <a:t>k </a:t>
            </a:r>
            <a:r>
              <a:rPr lang="cs-CZ" sz="2400" dirty="0"/>
              <a:t>požární </a:t>
            </a:r>
            <a:r>
              <a:rPr lang="cs-CZ" sz="2400" dirty="0" smtClean="0"/>
              <a:t>bezpečnosti</a:t>
            </a:r>
            <a:r>
              <a:rPr lang="en-US" sz="2400" dirty="0" smtClean="0"/>
              <a:t> </a:t>
            </a:r>
            <a:r>
              <a:rPr lang="cs-CZ" sz="2400" dirty="0" smtClean="0"/>
              <a:t>elektrárny.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cs-CZ" sz="2400" dirty="0" smtClean="0"/>
              <a:t>Výbor </a:t>
            </a:r>
            <a:r>
              <a:rPr lang="cs-CZ" sz="2400" dirty="0"/>
              <a:t>je oprávněn bez dalšího schvalování projekt zrealizovat </a:t>
            </a:r>
            <a:r>
              <a:rPr lang="cs-CZ" sz="2400" dirty="0" smtClean="0"/>
              <a:t>při </a:t>
            </a:r>
            <a:r>
              <a:rPr lang="cs-CZ" sz="2400" dirty="0"/>
              <a:t>nákladech do 1 milionu </a:t>
            </a:r>
            <a:r>
              <a:rPr lang="cs-CZ" sz="2400" dirty="0" smtClean="0"/>
              <a:t>korun</a:t>
            </a:r>
            <a:r>
              <a:rPr lang="en-US" sz="2400" dirty="0" smtClean="0"/>
              <a:t>.</a:t>
            </a:r>
            <a:r>
              <a:rPr lang="cs-CZ" sz="2400" dirty="0" smtClean="0"/>
              <a:t>“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Fotovoltaika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6941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Společné prostory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Společné</a:t>
            </a:r>
            <a:r>
              <a:rPr lang="en-US" sz="800" b="1" dirty="0"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solidFill>
                  <a:srgbClr val="C00000"/>
                </a:solidFill>
              </a:rPr>
              <a:t>prostory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858" y="2971800"/>
            <a:ext cx="20574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71800"/>
            <a:ext cx="2057400" cy="2743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631" y="1153969"/>
            <a:ext cx="2057400" cy="2743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3855" y="1181365"/>
            <a:ext cx="20574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0399" y="1181365"/>
            <a:ext cx="20574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48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Společné prostory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Společné</a:t>
            </a:r>
            <a:r>
              <a:rPr lang="en-US" sz="800" b="1" dirty="0"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solidFill>
                  <a:srgbClr val="C00000"/>
                </a:solidFill>
              </a:rPr>
              <a:t>prostory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48" y="1103443"/>
            <a:ext cx="1714500" cy="228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72" y="3411197"/>
            <a:ext cx="1714500" cy="2286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48" y="3429000"/>
            <a:ext cx="1714500" cy="228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872" y="1080987"/>
            <a:ext cx="1714500" cy="228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3429000"/>
            <a:ext cx="1714500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080987"/>
            <a:ext cx="17145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11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u="sng" dirty="0"/>
              <a:t>Společné prostory</a:t>
            </a:r>
            <a:endParaRPr lang="cs-CZ" dirty="0"/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89546"/>
            <a:ext cx="7199313" cy="4032250"/>
          </a:xfrm>
        </p:spPr>
        <p:txBody>
          <a:bodyPr>
            <a:normAutofit/>
          </a:bodyPr>
          <a:lstStyle/>
          <a:p>
            <a:pPr algn="just"/>
            <a:r>
              <a:rPr lang="cs-CZ" sz="2400" dirty="0" smtClean="0"/>
              <a:t>„.“</a:t>
            </a:r>
            <a:endParaRPr lang="cs-CZ" sz="2400" dirty="0"/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>
                <a:solidFill>
                  <a:srgbClr val="C00000"/>
                </a:solidFill>
              </a:rPr>
              <a:t>Společné</a:t>
            </a:r>
            <a:r>
              <a:rPr lang="en-US" sz="800" b="1" dirty="0">
                <a:solidFill>
                  <a:srgbClr val="C00000"/>
                </a:solidFill>
              </a:rPr>
              <a:t> </a:t>
            </a:r>
            <a:r>
              <a:rPr lang="en-US" sz="800" b="1" dirty="0" err="1">
                <a:solidFill>
                  <a:srgbClr val="C00000"/>
                </a:solidFill>
              </a:rPr>
              <a:t>prostory</a:t>
            </a:r>
            <a:endParaRPr lang="cs-CZ" sz="800" b="1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409362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b="1" dirty="0"/>
              <a:t>Různé a diskuze 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297362"/>
          </a:xfrm>
        </p:spPr>
        <p:txBody>
          <a:bodyPr>
            <a:normAutofit/>
          </a:bodyPr>
          <a:lstStyle/>
          <a:p>
            <a:r>
              <a:rPr lang="cs-CZ" sz="2000" dirty="0"/>
              <a:t>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345332"/>
            <a:ext cx="115212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Různé a diskuze</a:t>
            </a:r>
            <a:endParaRPr lang="cs-CZ" sz="800" dirty="0">
              <a:solidFill>
                <a:srgbClr val="C00000"/>
              </a:solidFill>
            </a:endParaRPr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63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r>
              <a:rPr lang="cs-CZ" dirty="0"/>
              <a:t>Děkujeme za váš čas</a:t>
            </a:r>
          </a:p>
          <a:p>
            <a:pPr algn="ctr">
              <a:buNone/>
            </a:pPr>
            <a:endParaRPr lang="cs-CZ" dirty="0"/>
          </a:p>
          <a:p>
            <a:pPr algn="ctr">
              <a:buNone/>
            </a:pPr>
            <a:endParaRPr lang="cs-CZ" dirty="0"/>
          </a:p>
          <a:p>
            <a:pPr algn="r">
              <a:buNone/>
            </a:pPr>
            <a:r>
              <a:rPr lang="cs-CZ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Výbor SVJ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2065412"/>
            <a:ext cx="7199313" cy="3384476"/>
          </a:xfrm>
        </p:spPr>
        <p:txBody>
          <a:bodyPr>
            <a:normAutofit/>
          </a:bodyPr>
          <a:lstStyle/>
          <a:p>
            <a:pPr algn="just"/>
            <a:r>
              <a:rPr lang="cs-CZ" sz="2400" dirty="0"/>
              <a:t>„Shromáždění SVJ bere na vědomí ústní zprávu o činnosti výboru SVJ za minulé období.“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činnosti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35017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graphicFrame>
        <p:nvGraphicFramePr>
          <p:cNvPr id="8" name="Tabulk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543054"/>
              </p:ext>
            </p:extLst>
          </p:nvPr>
        </p:nvGraphicFramePr>
        <p:xfrm>
          <a:off x="1475656" y="1273324"/>
          <a:ext cx="7488833" cy="4248471"/>
        </p:xfrm>
        <a:graphic>
          <a:graphicData uri="http://schemas.openxmlformats.org/drawingml/2006/table">
            <a:tbl>
              <a:tblPr>
                <a:tableStyleId>{10A1B5D5-9B99-4C35-A422-299274C87663}</a:tableStyleId>
              </a:tblPr>
              <a:tblGrid>
                <a:gridCol w="2953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386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63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3865">
                  <a:extLst>
                    <a:ext uri="{9D8B030D-6E8A-4147-A177-3AD203B41FA5}">
                      <a16:colId xmlns:a16="http://schemas.microsoft.com/office/drawing/2014/main" val="114709877"/>
                    </a:ext>
                  </a:extLst>
                </a:gridCol>
                <a:gridCol w="100586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798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59609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Za rok </a:t>
                      </a:r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Rozdíl (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tis. Kč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Pln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ění</a:t>
                      </a:r>
                      <a:r>
                        <a:rPr lang="cs-CZ" sz="1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oproti </a:t>
                      </a:r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 rtl="0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 %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29598631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na odpad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198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úklid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elektřinu společných prostor vč. Garáží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305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7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ostatní služby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441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5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Pojištění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Poplatek byty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Poplatek garáže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738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teplo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cs-CZ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116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ohřev teplé vody (315.033+035)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cs-CZ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054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1098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vodné, stočné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 </a:t>
                      </a:r>
                      <a:r>
                        <a:rPr lang="cs-CZ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556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1745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1782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pl-PL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revizi a údržbu technologií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278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210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ctr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na revizi a údržbu technologií – garáže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-53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5253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cs-CZ" sz="10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„Náklady“  na úklid garáží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r" defTabSz="914400" rtl="0" eaLnBrk="1" fontAlgn="ctr" latinLnBrk="0" hangingPunct="1"/>
                      <a:r>
                        <a:rPr lang="cs-CZ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3794">
                <a:tc>
                  <a:txBody>
                    <a:bodyPr/>
                    <a:lstStyle/>
                    <a:p>
                      <a:pPr algn="l" rtl="0" fontAlgn="ctr"/>
                      <a:r>
                        <a:rPr lang="pl-PL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„Náklady“  na společné služby v areálu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331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5253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cs-CZ" sz="1000" u="none" strike="noStrike" kern="1200" dirty="0">
                          <a:effectLst/>
                        </a:rPr>
                        <a:t>„Náklady“  na </a:t>
                      </a:r>
                      <a:r>
                        <a:rPr lang="en-US" sz="1000" u="none" strike="noStrike" kern="1200" dirty="0">
                          <a:effectLst/>
                        </a:rPr>
                        <a:t>o</a:t>
                      </a:r>
                      <a:r>
                        <a:rPr lang="cs-CZ" sz="1000" u="none" strike="noStrike" kern="1200" dirty="0">
                          <a:effectLst/>
                        </a:rPr>
                        <a:t>dměny výboru</a:t>
                      </a:r>
                      <a:endParaRPr lang="cs-CZ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40</a:t>
                      </a:r>
                      <a:endParaRPr lang="cs-CZ" sz="1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0093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endParaRPr lang="cs-CZ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u="none" strike="noStrike" dirty="0">
                          <a:effectLst/>
                        </a:rPr>
                        <a:t> 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4798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Náklady celkem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cs-CZ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6 213</a:t>
                      </a:r>
                      <a:endParaRPr lang="cs-CZ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6573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6679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cs-CZ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cs-CZ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205400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658240306"/>
              </p:ext>
            </p:extLst>
          </p:nvPr>
        </p:nvGraphicFramePr>
        <p:xfrm>
          <a:off x="1259632" y="932094"/>
          <a:ext cx="7860763" cy="4768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304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Zpráva o hospodaření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888392"/>
              </p:ext>
            </p:extLst>
          </p:nvPr>
        </p:nvGraphicFramePr>
        <p:xfrm>
          <a:off x="1984993" y="1058477"/>
          <a:ext cx="6192469" cy="4646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1" name="Presentation" r:id="rId4" imgW="3733920" imgH="2801880" progId="PowerPoint.Show.12">
                  <p:embed/>
                </p:oleObj>
              </mc:Choice>
              <mc:Fallback>
                <p:oleObj name="Presentation" r:id="rId4" imgW="3733920" imgH="2801880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4993" y="1058477"/>
                        <a:ext cx="6192469" cy="4646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39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Dlouhodobé zálohy - čerpání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5978988"/>
              </p:ext>
            </p:extLst>
          </p:nvPr>
        </p:nvGraphicFramePr>
        <p:xfrm>
          <a:off x="1907704" y="1273324"/>
          <a:ext cx="6408712" cy="3758823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44644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7647">
                <a:tc>
                  <a:txBody>
                    <a:bodyPr/>
                    <a:lstStyle/>
                    <a:p>
                      <a:r>
                        <a:rPr lang="cs-CZ" sz="1600" dirty="0"/>
                        <a:t>Účel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600" dirty="0" smtClean="0"/>
                        <a:t>Částka</a:t>
                      </a:r>
                      <a:r>
                        <a:rPr lang="en-US" sz="1600" dirty="0" smtClean="0"/>
                        <a:t> (v </a:t>
                      </a:r>
                      <a:r>
                        <a:rPr lang="en-US" sz="1600" dirty="0" err="1" smtClean="0"/>
                        <a:t>tisících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Kč</a:t>
                      </a:r>
                      <a:r>
                        <a:rPr lang="en-US" sz="1600" dirty="0" smtClean="0"/>
                        <a:t>)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Projekt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kotelny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244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Výměna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čidel</a:t>
                      </a:r>
                      <a:r>
                        <a:rPr lang="en-US" sz="1600" dirty="0" smtClean="0"/>
                        <a:t> CO2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158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Zámky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na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únikové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cestě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134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Malířské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práce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104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Stáni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baseline="0" dirty="0" err="1" smtClean="0"/>
                        <a:t>na</a:t>
                      </a:r>
                      <a:r>
                        <a:rPr lang="en-US" sz="1600" baseline="0" dirty="0" smtClean="0"/>
                        <a:t> BIO </a:t>
                      </a:r>
                      <a:r>
                        <a:rPr lang="en-US" sz="1600" baseline="0" dirty="0" err="1" smtClean="0"/>
                        <a:t>odpad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81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Oprava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rozvodu</a:t>
                      </a:r>
                      <a:r>
                        <a:rPr lang="en-US" sz="1600" dirty="0" smtClean="0"/>
                        <a:t> </a:t>
                      </a:r>
                      <a:r>
                        <a:rPr lang="en-US" sz="1600" dirty="0" err="1" smtClean="0"/>
                        <a:t>vody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dirty="0" smtClean="0"/>
                        <a:t>16</a:t>
                      </a:r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4334193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……</a:t>
                      </a:r>
                      <a:endParaRPr lang="cs-CZ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cs-CZ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5055815"/>
                  </a:ext>
                </a:extLst>
              </a:tr>
              <a:tr h="417647">
                <a:tc>
                  <a:txBody>
                    <a:bodyPr/>
                    <a:lstStyle/>
                    <a:p>
                      <a:r>
                        <a:rPr lang="cs-CZ" sz="1600" b="1" dirty="0"/>
                        <a:t>CELKEM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/>
                        <a:t>760 </a:t>
                      </a:r>
                      <a:endParaRPr lang="cs-CZ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681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Účetní závěrka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cs-CZ" dirty="0"/>
              <a:t>„Shromáždění SVJ schvaluje účetní závěrku a zprávu o hospodaření za rok </a:t>
            </a:r>
            <a:r>
              <a:rPr lang="cs-CZ" dirty="0" smtClean="0"/>
              <a:t>20</a:t>
            </a:r>
            <a:r>
              <a:rPr lang="en-US" dirty="0" smtClean="0"/>
              <a:t>21</a:t>
            </a:r>
            <a:r>
              <a:rPr lang="cs-CZ" dirty="0" smtClean="0"/>
              <a:t>. </a:t>
            </a:r>
            <a:endParaRPr lang="cs-CZ" dirty="0"/>
          </a:p>
          <a:p>
            <a:pPr marL="702000" algn="just">
              <a:buNone/>
            </a:pPr>
            <a:endParaRPr lang="cs-CZ" dirty="0"/>
          </a:p>
          <a:p>
            <a:pPr marL="342000" indent="0" algn="just">
              <a:buNone/>
            </a:pPr>
            <a:r>
              <a:rPr lang="cs-CZ" dirty="0"/>
              <a:t>Shromáždění SVJ schvaluje vypořádat výsledek hospodaření za hlavní činnost za rok </a:t>
            </a:r>
            <a:r>
              <a:rPr lang="cs-CZ" dirty="0" smtClean="0"/>
              <a:t>20</a:t>
            </a:r>
            <a:r>
              <a:rPr lang="en-US" dirty="0" smtClean="0"/>
              <a:t>21</a:t>
            </a:r>
            <a:r>
              <a:rPr lang="cs-CZ" dirty="0" smtClean="0"/>
              <a:t> </a:t>
            </a:r>
            <a:r>
              <a:rPr lang="cs-CZ" dirty="0"/>
              <a:t>následovně: </a:t>
            </a:r>
          </a:p>
          <a:p>
            <a:pPr marL="342000" lvl="0" indent="0">
              <a:buFontTx/>
              <a:buChar char="-"/>
            </a:pPr>
            <a:r>
              <a:rPr lang="en-US" dirty="0"/>
              <a:t> </a:t>
            </a:r>
            <a:r>
              <a:rPr lang="cs-CZ" dirty="0"/>
              <a:t>použít zisk z hlavní činnosti ve výši </a:t>
            </a:r>
            <a:r>
              <a:rPr lang="en-US" b="1" dirty="0" smtClean="0"/>
              <a:t>61</a:t>
            </a:r>
            <a:r>
              <a:rPr lang="cs-CZ" b="1" dirty="0" smtClean="0"/>
              <a:t> </a:t>
            </a:r>
            <a:r>
              <a:rPr lang="en-US" b="1" dirty="0" smtClean="0"/>
              <a:t>333,62</a:t>
            </a:r>
            <a:r>
              <a:rPr lang="cs-CZ" b="1" dirty="0" smtClean="0"/>
              <a:t> </a:t>
            </a:r>
            <a:r>
              <a:rPr lang="cs-CZ" b="1" dirty="0"/>
              <a:t>Kč </a:t>
            </a:r>
            <a:r>
              <a:rPr lang="cs-CZ" dirty="0"/>
              <a:t>k úhradě zboží a služeb pořizovaných společenstvím v roce </a:t>
            </a:r>
            <a:r>
              <a:rPr lang="cs-CZ" dirty="0" smtClean="0"/>
              <a:t>202</a:t>
            </a:r>
            <a:r>
              <a:rPr lang="en-US" dirty="0" smtClean="0"/>
              <a:t>2</a:t>
            </a:r>
            <a:r>
              <a:rPr lang="cs-CZ" dirty="0" smtClean="0"/>
              <a:t>.“</a:t>
            </a:r>
            <a:endParaRPr lang="cs-CZ" dirty="0"/>
          </a:p>
          <a:p>
            <a:pPr marL="342000" indent="0" algn="just">
              <a:buNone/>
            </a:pPr>
            <a:r>
              <a:rPr lang="cs-CZ" dirty="0"/>
              <a:t> </a:t>
            </a:r>
          </a:p>
          <a:p>
            <a:pPr marL="342000" indent="0" algn="just">
              <a:buNone/>
            </a:pP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499936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Trvale platná usnesení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0"/>
          </p:nvPr>
        </p:nvSpPr>
        <p:spPr>
          <a:xfrm>
            <a:off x="1476375" y="1417638"/>
            <a:ext cx="7199313" cy="4032250"/>
          </a:xfrm>
        </p:spPr>
        <p:txBody>
          <a:bodyPr>
            <a:normAutofit/>
          </a:bodyPr>
          <a:lstStyle/>
          <a:p>
            <a:pPr lvl="0"/>
            <a:r>
              <a:rPr lang="cs-CZ" sz="1400" b="1" dirty="0"/>
              <a:t>Odměny výboru – výše (</a:t>
            </a:r>
            <a:r>
              <a:rPr lang="cs-CZ" sz="1400" b="1" dirty="0" smtClean="0"/>
              <a:t>24. </a:t>
            </a:r>
            <a:r>
              <a:rPr lang="cs-CZ" sz="1400" b="1" dirty="0"/>
              <a:t>4. </a:t>
            </a:r>
            <a:r>
              <a:rPr lang="cs-CZ" sz="1400" b="1" dirty="0" smtClean="0"/>
              <a:t>2019):</a:t>
            </a:r>
            <a:endParaRPr lang="cs-CZ" sz="1400" dirty="0"/>
          </a:p>
          <a:p>
            <a:r>
              <a:rPr lang="cs-CZ" sz="1400" dirty="0"/>
              <a:t>„Shromáždění SVJ navyšuje finanční prostředky určené na odměny orgánů SVJ o 15 %. Celková roční částka určená na odměny výboru tak od roku 2019 včetně bude činit částku 273 335,- Kč. “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79512" y="1345332"/>
            <a:ext cx="11521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buFontTx/>
              <a:buNone/>
            </a:pPr>
            <a:r>
              <a:rPr lang="cs-CZ" sz="1200" b="1" u="sng" dirty="0"/>
              <a:t>Program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Zahájení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Volby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Zpráva o činnosti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>
                <a:solidFill>
                  <a:srgbClr val="C00000"/>
                </a:solidFill>
              </a:rPr>
              <a:t>Hospodaření, závěrka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Výtahy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Fotovoltaika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en-US" sz="800" b="1" dirty="0" err="1"/>
              <a:t>Společné</a:t>
            </a:r>
            <a:r>
              <a:rPr lang="en-US" sz="800" b="1" dirty="0"/>
              <a:t> </a:t>
            </a:r>
            <a:r>
              <a:rPr lang="en-US" sz="800" b="1" dirty="0" err="1"/>
              <a:t>prostory</a:t>
            </a:r>
            <a:endParaRPr lang="cs-CZ" sz="800" b="1" dirty="0"/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cs-CZ" sz="800" b="1" dirty="0"/>
              <a:t>Různé a diskuze</a:t>
            </a:r>
            <a:endParaRPr lang="cs-CZ" sz="800" dirty="0"/>
          </a:p>
          <a:p>
            <a:pPr>
              <a:lnSpc>
                <a:spcPct val="200000"/>
              </a:lnSpc>
              <a:buFontTx/>
              <a:buNone/>
            </a:pP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66743296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1833</Words>
  <Application>Microsoft Office PowerPoint</Application>
  <PresentationFormat>On-screen Show (16:10)</PresentationFormat>
  <Paragraphs>454</Paragraphs>
  <Slides>25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Motiv sady Office</vt:lpstr>
      <vt:lpstr>1_Motiv sady Office</vt:lpstr>
      <vt:lpstr>Presentation</vt:lpstr>
      <vt:lpstr>20. Shromáždění SVJ</vt:lpstr>
      <vt:lpstr>Zahájení a volby</vt:lpstr>
      <vt:lpstr>Zpráva o činnosti</vt:lpstr>
      <vt:lpstr>Zpráva o hospodaření</vt:lpstr>
      <vt:lpstr>Zpráva o hospodaření</vt:lpstr>
      <vt:lpstr>Zpráva o hospodaření</vt:lpstr>
      <vt:lpstr>Dlouhodobé zálohy - čerpání</vt:lpstr>
      <vt:lpstr>Účetní závěrka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Trvale platná usnesení</vt:lpstr>
      <vt:lpstr> Výtahy – výměna</vt:lpstr>
      <vt:lpstr> Výtahy – výměna</vt:lpstr>
      <vt:lpstr> Výtahy – výměna</vt:lpstr>
      <vt:lpstr>Fotovoltaika </vt:lpstr>
      <vt:lpstr>Fotovoltaika </vt:lpstr>
      <vt:lpstr>Společné prostory</vt:lpstr>
      <vt:lpstr>Společné prostory</vt:lpstr>
      <vt:lpstr>Společné prostory</vt:lpstr>
      <vt:lpstr>Různé a diskuze </vt:lpstr>
      <vt:lpstr>Závěr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Černých</dc:creator>
  <cp:lastModifiedBy>Cerny Jaroslav</cp:lastModifiedBy>
  <cp:revision>571</cp:revision>
  <dcterms:created xsi:type="dcterms:W3CDTF">2011-04-18T18:13:55Z</dcterms:created>
  <dcterms:modified xsi:type="dcterms:W3CDTF">2022-11-13T21:50:44Z</dcterms:modified>
</cp:coreProperties>
</file>